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7"/>
  </p:notesMasterIdLst>
  <p:sldIdLst>
    <p:sldId id="261" r:id="rId5"/>
    <p:sldId id="256" r:id="rId6"/>
    <p:sldId id="257" r:id="rId7"/>
    <p:sldId id="258" r:id="rId8"/>
    <p:sldId id="259" r:id="rId9"/>
    <p:sldId id="260" r:id="rId10"/>
    <p:sldId id="263" r:id="rId11"/>
    <p:sldId id="268" r:id="rId12"/>
    <p:sldId id="267" r:id="rId13"/>
    <p:sldId id="264" r:id="rId14"/>
    <p:sldId id="262" r:id="rId15"/>
    <p:sldId id="265" r:id="rId16"/>
    <p:sldId id="266" r:id="rId17"/>
    <p:sldId id="269" r:id="rId18"/>
    <p:sldId id="271" r:id="rId19"/>
    <p:sldId id="270" r:id="rId20"/>
    <p:sldId id="272" r:id="rId21"/>
    <p:sldId id="273" r:id="rId22"/>
    <p:sldId id="275"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84" d="100"/>
          <a:sy n="84" d="100"/>
        </p:scale>
        <p:origin x="4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4E1A9-6833-4FDC-AC97-968C2631B1B6}"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25226-A434-4A72-B10C-EB8B1F3C816D}" type="slidenum">
              <a:rPr lang="en-US" smtClean="0"/>
              <a:t>‹#›</a:t>
            </a:fld>
            <a:endParaRPr lang="en-US"/>
          </a:p>
        </p:txBody>
      </p:sp>
    </p:spTree>
    <p:extLst>
      <p:ext uri="{BB962C8B-B14F-4D97-AF65-F5344CB8AC3E}">
        <p14:creationId xmlns:p14="http://schemas.microsoft.com/office/powerpoint/2010/main" val="44329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83547D-E80B-4E05-85D3-1E17F4782BB1}"/>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81E16E-DBB2-458A-A3CC-4E45535E491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02" name="Rectangle 2">
            <a:extLst>
              <a:ext uri="{FF2B5EF4-FFF2-40B4-BE49-F238E27FC236}">
                <a16:creationId xmlns:a16="http://schemas.microsoft.com/office/drawing/2014/main" id="{5C9ACF0A-7E84-4FFB-9DA0-97109A97EE32}"/>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4031DF88-D095-4BD7-9844-55C695502BA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0596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9C6923-D34D-4696-A23E-31C349929BEB}"/>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C95591-CEDA-48B2-ACC0-477A3900EE8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02" name="Rectangle 2">
            <a:extLst>
              <a:ext uri="{FF2B5EF4-FFF2-40B4-BE49-F238E27FC236}">
                <a16:creationId xmlns:a16="http://schemas.microsoft.com/office/drawing/2014/main" id="{5FF30588-BED6-42A7-BBD6-5FDDD8ED345B}"/>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7945BBFE-EEE0-4282-B93B-F63EECE9DBC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8947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8032-C771-4237-BE34-D5F0C0AC31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72D9B6-07FA-4588-9D63-DB9FC552F8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B0612C-3402-495C-8507-687018BB027A}"/>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5" name="Footer Placeholder 4">
            <a:extLst>
              <a:ext uri="{FF2B5EF4-FFF2-40B4-BE49-F238E27FC236}">
                <a16:creationId xmlns:a16="http://schemas.microsoft.com/office/drawing/2014/main" id="{45529424-3EFF-4241-B8F0-620A46CFB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8ABC-6E1C-4913-A6B9-F74D698DCB33}"/>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412505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B62D-86B1-499C-8959-645C9683B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FD6E89-C39B-45A4-97EC-45B9D8373F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B0180-5EC2-4FEB-855F-FD53EE486E2D}"/>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5" name="Footer Placeholder 4">
            <a:extLst>
              <a:ext uri="{FF2B5EF4-FFF2-40B4-BE49-F238E27FC236}">
                <a16:creationId xmlns:a16="http://schemas.microsoft.com/office/drawing/2014/main" id="{88211792-328D-4326-AD5C-2507AF30C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C9F44-1CFA-4301-9398-2296545910FB}"/>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3886754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797C4-B127-45A5-966B-FBCA36E931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DAB64C-FD0F-458E-ABA5-9176DFC29E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B4612-2D2B-49B7-800F-00993F5E4693}"/>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5" name="Footer Placeholder 4">
            <a:extLst>
              <a:ext uri="{FF2B5EF4-FFF2-40B4-BE49-F238E27FC236}">
                <a16:creationId xmlns:a16="http://schemas.microsoft.com/office/drawing/2014/main" id="{C3AB013C-6A6A-492A-A303-1F4B65FFC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77182-87F3-412E-9465-61AB4519DBF4}"/>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218441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8390" name="Picture 22" descr="cover slide ghosted">
            <a:extLst>
              <a:ext uri="{FF2B5EF4-FFF2-40B4-BE49-F238E27FC236}">
                <a16:creationId xmlns:a16="http://schemas.microsoft.com/office/drawing/2014/main" id="{A8E74491-CC65-49E8-8577-35BDC57834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 y="-3175"/>
            <a:ext cx="12196233" cy="686117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DE082F61-5DC2-4527-9A95-5C11D40E2418}"/>
              </a:ext>
            </a:extLst>
          </p:cNvPr>
          <p:cNvSpPr>
            <a:spLocks noGrp="1" noChangeArrowheads="1"/>
          </p:cNvSpPr>
          <p:nvPr>
            <p:ph type="subTitle" idx="1"/>
          </p:nvPr>
        </p:nvSpPr>
        <p:spPr>
          <a:xfrm>
            <a:off x="317501" y="2441575"/>
            <a:ext cx="11569700" cy="938719"/>
          </a:xfrm>
        </p:spPr>
        <p:txBody>
          <a:bodyPr/>
          <a:lstStyle>
            <a:lvl1pPr algn="r">
              <a:defRPr sz="5500">
                <a:solidFill>
                  <a:srgbClr val="D33325"/>
                </a:solidFill>
              </a:defRPr>
            </a:lvl1pPr>
          </a:lstStyle>
          <a:p>
            <a:pPr lvl="0"/>
            <a:r>
              <a:rPr lang="en-US" altLang="en-US" noProof="0"/>
              <a:t>Click to edit Master subtitle style</a:t>
            </a:r>
          </a:p>
        </p:txBody>
      </p:sp>
      <p:sp>
        <p:nvSpPr>
          <p:cNvPr id="58373" name="Text Box 5">
            <a:extLst>
              <a:ext uri="{FF2B5EF4-FFF2-40B4-BE49-F238E27FC236}">
                <a16:creationId xmlns:a16="http://schemas.microsoft.com/office/drawing/2014/main" id="{F37B1B66-D939-40C5-BC84-3B84C2DAEC2A}"/>
              </a:ext>
            </a:extLst>
          </p:cNvPr>
          <p:cNvSpPr txBox="1">
            <a:spLocks noChangeArrowheads="1"/>
          </p:cNvSpPr>
          <p:nvPr/>
        </p:nvSpPr>
        <p:spPr bwMode="auto">
          <a:xfrm>
            <a:off x="368301" y="6537325"/>
            <a:ext cx="6235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Copyright © 2008 Pearson Education Inc., publishing as Pearson Addison-Wesley</a:t>
            </a:r>
          </a:p>
        </p:txBody>
      </p:sp>
      <p:sp>
        <p:nvSpPr>
          <p:cNvPr id="58377" name="Rectangle 9">
            <a:extLst>
              <a:ext uri="{FF2B5EF4-FFF2-40B4-BE49-F238E27FC236}">
                <a16:creationId xmlns:a16="http://schemas.microsoft.com/office/drawing/2014/main" id="{52BB2AFB-FBA3-4088-924A-FDCFDD3F994C}"/>
              </a:ext>
            </a:extLst>
          </p:cNvPr>
          <p:cNvSpPr>
            <a:spLocks noGrp="1" noChangeArrowheads="1"/>
          </p:cNvSpPr>
          <p:nvPr>
            <p:ph type="ctrTitle"/>
          </p:nvPr>
        </p:nvSpPr>
        <p:spPr>
          <a:xfrm>
            <a:off x="275168" y="1245885"/>
            <a:ext cx="11612033" cy="78483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vl1pPr>
          </a:lstStyle>
          <a:p>
            <a:pPr lvl="0"/>
            <a:r>
              <a:rPr lang="en-US" altLang="en-US" noProof="0"/>
              <a:t>Click to edit Master title style</a:t>
            </a:r>
          </a:p>
        </p:txBody>
      </p:sp>
      <p:sp>
        <p:nvSpPr>
          <p:cNvPr id="58385" name="Text Box 17">
            <a:extLst>
              <a:ext uri="{FF2B5EF4-FFF2-40B4-BE49-F238E27FC236}">
                <a16:creationId xmlns:a16="http://schemas.microsoft.com/office/drawing/2014/main" id="{DAA4E6BC-E7E0-4410-9E7F-5D2775DD3CDB}"/>
              </a:ext>
            </a:extLst>
          </p:cNvPr>
          <p:cNvSpPr txBox="1">
            <a:spLocks noChangeArrowheads="1"/>
          </p:cNvSpPr>
          <p:nvPr userDrawn="1"/>
        </p:nvSpPr>
        <p:spPr bwMode="auto">
          <a:xfrm>
            <a:off x="347133" y="5029200"/>
            <a:ext cx="1158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r>
              <a:rPr lang="en-US" altLang="en-US" sz="1800">
                <a:solidFill>
                  <a:srgbClr val="D33325"/>
                </a:solidFill>
                <a:latin typeface="Arial" panose="020B0604020202020204" pitchFamily="34" charset="0"/>
              </a:rPr>
              <a:t>PowerPoint</a:t>
            </a:r>
            <a:r>
              <a:rPr lang="en-US" altLang="en-US" sz="1800" baseline="30000">
                <a:solidFill>
                  <a:srgbClr val="D33325"/>
                </a:solidFill>
                <a:latin typeface="Arial" panose="020B0604020202020204" pitchFamily="34" charset="0"/>
              </a:rPr>
              <a:t>®</a:t>
            </a:r>
            <a:r>
              <a:rPr lang="en-US" altLang="en-US" sz="1800">
                <a:solidFill>
                  <a:srgbClr val="D33325"/>
                </a:solidFill>
                <a:latin typeface="Arial" panose="020B0604020202020204" pitchFamily="34" charset="0"/>
              </a:rPr>
              <a:t> Lectures for</a:t>
            </a:r>
          </a:p>
          <a:p>
            <a:r>
              <a:rPr lang="en-US" altLang="en-US" sz="1800" b="1" i="1">
                <a:solidFill>
                  <a:srgbClr val="D33325"/>
                </a:solidFill>
                <a:latin typeface="Arial" panose="020B0604020202020204" pitchFamily="34" charset="0"/>
              </a:rPr>
              <a:t>University Physics, Twelfth Edition</a:t>
            </a:r>
          </a:p>
          <a:p>
            <a:r>
              <a:rPr lang="en-US" altLang="en-US" sz="1800" b="1" i="1">
                <a:solidFill>
                  <a:srgbClr val="D33325"/>
                </a:solidFill>
              </a:rPr>
              <a:t>   – Hugh D. Young and Roger A. Freedman</a:t>
            </a:r>
          </a:p>
        </p:txBody>
      </p:sp>
      <p:sp>
        <p:nvSpPr>
          <p:cNvPr id="58391" name="Text Box 23">
            <a:extLst>
              <a:ext uri="{FF2B5EF4-FFF2-40B4-BE49-F238E27FC236}">
                <a16:creationId xmlns:a16="http://schemas.microsoft.com/office/drawing/2014/main" id="{3232348E-D50E-40D8-845A-45A5C709A60C}"/>
              </a:ext>
            </a:extLst>
          </p:cNvPr>
          <p:cNvSpPr txBox="1">
            <a:spLocks noChangeArrowheads="1"/>
          </p:cNvSpPr>
          <p:nvPr userDrawn="1"/>
        </p:nvSpPr>
        <p:spPr bwMode="auto">
          <a:xfrm>
            <a:off x="338667" y="6096000"/>
            <a:ext cx="3007233" cy="36997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D33325"/>
                </a:solidFill>
              </a:rPr>
              <a:t>Lectures by James Pazun</a:t>
            </a:r>
          </a:p>
        </p:txBody>
      </p:sp>
    </p:spTree>
    <p:extLst>
      <p:ext uri="{BB962C8B-B14F-4D97-AF65-F5344CB8AC3E}">
        <p14:creationId xmlns:p14="http://schemas.microsoft.com/office/powerpoint/2010/main" val="227896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7311-9C4F-4FE6-8069-27A69C447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D1090-C4B3-486E-B6F3-80E58398AA90}"/>
              </a:ext>
            </a:extLst>
          </p:cNvPr>
          <p:cNvSpPr>
            <a:spLocks noGrp="1"/>
          </p:cNvSpPr>
          <p:nvPr>
            <p:ph idx="1"/>
          </p:nvPr>
        </p:nvSpPr>
        <p:spPr>
          <a:xfrm>
            <a:off x="304800" y="685800"/>
            <a:ext cx="11480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186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C44C-B9A2-4266-9156-0C173E1036AB}"/>
              </a:ext>
            </a:extLst>
          </p:cNvPr>
          <p:cNvSpPr>
            <a:spLocks noGrp="1"/>
          </p:cNvSpPr>
          <p:nvPr>
            <p:ph type="title"/>
          </p:nvPr>
        </p:nvSpPr>
        <p:spPr>
          <a:xfrm>
            <a:off x="831851" y="2808150"/>
            <a:ext cx="10515600" cy="1754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B1A975-6B3B-4262-83EF-E797466E28D1}"/>
              </a:ext>
            </a:extLst>
          </p:cNvPr>
          <p:cNvSpPr>
            <a:spLocks noGrp="1"/>
          </p:cNvSpPr>
          <p:nvPr>
            <p:ph type="body" idx="1"/>
          </p:nvPr>
        </p:nvSpPr>
        <p:spPr>
          <a:xfrm>
            <a:off x="831851" y="4589464"/>
            <a:ext cx="10515600" cy="46166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652631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6619-2EDC-4F84-A89C-3D53B222C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8B7E9-526B-4F11-94E7-4F75D938AAC0}"/>
              </a:ext>
            </a:extLst>
          </p:cNvPr>
          <p:cNvSpPr>
            <a:spLocks noGrp="1"/>
          </p:cNvSpPr>
          <p:nvPr>
            <p:ph sz="half" idx="1"/>
          </p:nvPr>
        </p:nvSpPr>
        <p:spPr>
          <a:xfrm>
            <a:off x="304800" y="685800"/>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DDBC4-6C35-47C7-B190-CC46FE4F1415}"/>
              </a:ext>
            </a:extLst>
          </p:cNvPr>
          <p:cNvSpPr>
            <a:spLocks noGrp="1"/>
          </p:cNvSpPr>
          <p:nvPr>
            <p:ph sz="half" idx="2"/>
          </p:nvPr>
        </p:nvSpPr>
        <p:spPr>
          <a:xfrm>
            <a:off x="6146800" y="685800"/>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155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EECF-DC51-4C4A-A0AE-49842C8263EE}"/>
              </a:ext>
            </a:extLst>
          </p:cNvPr>
          <p:cNvSpPr>
            <a:spLocks noGrp="1"/>
          </p:cNvSpPr>
          <p:nvPr>
            <p:ph type="title"/>
          </p:nvPr>
        </p:nvSpPr>
        <p:spPr>
          <a:xfrm>
            <a:off x="840317" y="365126"/>
            <a:ext cx="10515600" cy="5078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C7CAF-36C2-42F1-8668-8B9E9F8AE6EE}"/>
              </a:ext>
            </a:extLst>
          </p:cNvPr>
          <p:cNvSpPr>
            <a:spLocks noGrp="1"/>
          </p:cNvSpPr>
          <p:nvPr>
            <p:ph type="body" idx="1"/>
          </p:nvPr>
        </p:nvSpPr>
        <p:spPr>
          <a:xfrm>
            <a:off x="840318" y="2043410"/>
            <a:ext cx="5158316"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0D58C1-4D45-480D-90CD-016379E0FE91}"/>
              </a:ext>
            </a:extLst>
          </p:cNvPr>
          <p:cNvSpPr>
            <a:spLocks noGrp="1"/>
          </p:cNvSpPr>
          <p:nvPr>
            <p:ph sz="half" idx="2"/>
          </p:nvPr>
        </p:nvSpPr>
        <p:spPr>
          <a:xfrm>
            <a:off x="840318" y="2505075"/>
            <a:ext cx="5158316"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B08A91-BFFC-4CC7-9464-6D8878C1608D}"/>
              </a:ext>
            </a:extLst>
          </p:cNvPr>
          <p:cNvSpPr>
            <a:spLocks noGrp="1"/>
          </p:cNvSpPr>
          <p:nvPr>
            <p:ph type="body" sz="quarter" idx="3"/>
          </p:nvPr>
        </p:nvSpPr>
        <p:spPr>
          <a:xfrm>
            <a:off x="6172200" y="2043410"/>
            <a:ext cx="51837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F23E3B-F4D6-4F6D-B2B3-24C4457757A9}"/>
              </a:ext>
            </a:extLst>
          </p:cNvPr>
          <p:cNvSpPr>
            <a:spLocks noGrp="1"/>
          </p:cNvSpPr>
          <p:nvPr>
            <p:ph sz="quarter" idx="4"/>
          </p:nvPr>
        </p:nvSpPr>
        <p:spPr>
          <a:xfrm>
            <a:off x="6172200" y="2505075"/>
            <a:ext cx="5183717"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067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669E-F622-4073-A5B9-BCCE4EBF78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9338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46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718B-EF03-4ADB-AFDC-60B417818F7F}"/>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9F7C8F-113C-480E-B460-DDE054C5F34D}"/>
              </a:ext>
            </a:extLst>
          </p:cNvPr>
          <p:cNvSpPr>
            <a:spLocks noGrp="1"/>
          </p:cNvSpPr>
          <p:nvPr>
            <p:ph idx="1"/>
          </p:nvPr>
        </p:nvSpPr>
        <p:spPr>
          <a:xfrm>
            <a:off x="5183717" y="987426"/>
            <a:ext cx="6172200" cy="2957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28BED-3192-4C5F-BE19-36327471230B}"/>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5216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F5F3-9FC0-4F86-BBE8-33B193937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9B916-9006-49C1-8AF5-BA58C81B47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A88E0-8446-4ACF-9114-A04D06F861EC}"/>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5" name="Footer Placeholder 4">
            <a:extLst>
              <a:ext uri="{FF2B5EF4-FFF2-40B4-BE49-F238E27FC236}">
                <a16:creationId xmlns:a16="http://schemas.microsoft.com/office/drawing/2014/main" id="{D9E22CA1-F656-4249-9AC8-1FD128D70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F0385-C79E-40FF-945C-BCE181995CBB}"/>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1501787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F380-39E3-413C-9A87-A428BBEC31C8}"/>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38853-9463-4BA9-8FAC-C24844CF338D}"/>
              </a:ext>
            </a:extLst>
          </p:cNvPr>
          <p:cNvSpPr>
            <a:spLocks noGrp="1"/>
          </p:cNvSpPr>
          <p:nvPr>
            <p:ph type="pic" idx="1"/>
          </p:nvPr>
        </p:nvSpPr>
        <p:spPr>
          <a:xfrm>
            <a:off x="5183717" y="98742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130643-FF9A-43BB-8DF1-89D67ACCBD24}"/>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3924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39D4-4A9D-49E2-BEB5-C02FD6C0B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6414DC-9EC8-4A62-9557-A04031D7AB50}"/>
              </a:ext>
            </a:extLst>
          </p:cNvPr>
          <p:cNvSpPr>
            <a:spLocks noGrp="1"/>
          </p:cNvSpPr>
          <p:nvPr>
            <p:ph type="body" orient="vert" idx="1"/>
          </p:nvPr>
        </p:nvSpPr>
        <p:spPr>
          <a:xfrm>
            <a:off x="7072002" y="685800"/>
            <a:ext cx="4713598" cy="32337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7305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1E43F1-FCF6-4628-AFE4-0AC7D927C6A6}"/>
              </a:ext>
            </a:extLst>
          </p:cNvPr>
          <p:cNvSpPr>
            <a:spLocks noGrp="1"/>
          </p:cNvSpPr>
          <p:nvPr>
            <p:ph type="title" orient="vert"/>
          </p:nvPr>
        </p:nvSpPr>
        <p:spPr>
          <a:xfrm>
            <a:off x="10769937" y="76200"/>
            <a:ext cx="1015663" cy="38433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6D34E7-36DC-4BD4-9488-35C4FFCC086B}"/>
              </a:ext>
            </a:extLst>
          </p:cNvPr>
          <p:cNvSpPr>
            <a:spLocks noGrp="1"/>
          </p:cNvSpPr>
          <p:nvPr>
            <p:ph type="body" orient="vert" idx="1"/>
          </p:nvPr>
        </p:nvSpPr>
        <p:spPr>
          <a:xfrm>
            <a:off x="5260486" y="76200"/>
            <a:ext cx="3451714" cy="3843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903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8390" name="Picture 22" descr="cover slide ghosted">
            <a:extLst>
              <a:ext uri="{FF2B5EF4-FFF2-40B4-BE49-F238E27FC236}">
                <a16:creationId xmlns:a16="http://schemas.microsoft.com/office/drawing/2014/main" id="{A3B320D6-3A73-499B-ADC5-C5A9600C67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 y="-3175"/>
            <a:ext cx="12196233" cy="686117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534C395C-21C1-4D1D-8AEF-82467A43B1AB}"/>
              </a:ext>
            </a:extLst>
          </p:cNvPr>
          <p:cNvSpPr>
            <a:spLocks noGrp="1" noChangeArrowheads="1"/>
          </p:cNvSpPr>
          <p:nvPr>
            <p:ph type="subTitle" idx="1"/>
          </p:nvPr>
        </p:nvSpPr>
        <p:spPr>
          <a:xfrm>
            <a:off x="317501" y="2441575"/>
            <a:ext cx="11569700" cy="938719"/>
          </a:xfrm>
        </p:spPr>
        <p:txBody>
          <a:bodyPr/>
          <a:lstStyle>
            <a:lvl1pPr algn="r">
              <a:defRPr sz="5500">
                <a:solidFill>
                  <a:srgbClr val="D33325"/>
                </a:solidFill>
              </a:defRPr>
            </a:lvl1pPr>
          </a:lstStyle>
          <a:p>
            <a:pPr lvl="0"/>
            <a:r>
              <a:rPr lang="en-US" altLang="en-US" noProof="0"/>
              <a:t>Click to edit Master subtitle style</a:t>
            </a:r>
          </a:p>
        </p:txBody>
      </p:sp>
      <p:sp>
        <p:nvSpPr>
          <p:cNvPr id="58373" name="Text Box 5">
            <a:extLst>
              <a:ext uri="{FF2B5EF4-FFF2-40B4-BE49-F238E27FC236}">
                <a16:creationId xmlns:a16="http://schemas.microsoft.com/office/drawing/2014/main" id="{D7E75100-71E5-4B84-9A2D-F5D2527C634A}"/>
              </a:ext>
            </a:extLst>
          </p:cNvPr>
          <p:cNvSpPr txBox="1">
            <a:spLocks noChangeArrowheads="1"/>
          </p:cNvSpPr>
          <p:nvPr/>
        </p:nvSpPr>
        <p:spPr bwMode="auto">
          <a:xfrm>
            <a:off x="368301" y="6537325"/>
            <a:ext cx="6235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Copyright © 2008 Pearson Education Inc., publishing as Pearson Addison-Wesley</a:t>
            </a:r>
          </a:p>
        </p:txBody>
      </p:sp>
      <p:sp>
        <p:nvSpPr>
          <p:cNvPr id="58377" name="Rectangle 9">
            <a:extLst>
              <a:ext uri="{FF2B5EF4-FFF2-40B4-BE49-F238E27FC236}">
                <a16:creationId xmlns:a16="http://schemas.microsoft.com/office/drawing/2014/main" id="{25DAA48C-04CE-4A4E-981F-654311013E6D}"/>
              </a:ext>
            </a:extLst>
          </p:cNvPr>
          <p:cNvSpPr>
            <a:spLocks noGrp="1" noChangeArrowheads="1"/>
          </p:cNvSpPr>
          <p:nvPr>
            <p:ph type="ctrTitle"/>
          </p:nvPr>
        </p:nvSpPr>
        <p:spPr>
          <a:xfrm>
            <a:off x="275168" y="1245885"/>
            <a:ext cx="11612033" cy="78483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vl1pPr>
          </a:lstStyle>
          <a:p>
            <a:pPr lvl="0"/>
            <a:r>
              <a:rPr lang="en-US" altLang="en-US" noProof="0"/>
              <a:t>Click to edit Master title style</a:t>
            </a:r>
          </a:p>
        </p:txBody>
      </p:sp>
      <p:sp>
        <p:nvSpPr>
          <p:cNvPr id="58385" name="Text Box 17">
            <a:extLst>
              <a:ext uri="{FF2B5EF4-FFF2-40B4-BE49-F238E27FC236}">
                <a16:creationId xmlns:a16="http://schemas.microsoft.com/office/drawing/2014/main" id="{01E4A148-68BD-45A7-9FB2-8305C604CC30}"/>
              </a:ext>
            </a:extLst>
          </p:cNvPr>
          <p:cNvSpPr txBox="1">
            <a:spLocks noChangeArrowheads="1"/>
          </p:cNvSpPr>
          <p:nvPr userDrawn="1"/>
        </p:nvSpPr>
        <p:spPr bwMode="auto">
          <a:xfrm>
            <a:off x="347133" y="5029200"/>
            <a:ext cx="1158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r>
              <a:rPr lang="en-US" altLang="en-US" sz="1800">
                <a:solidFill>
                  <a:srgbClr val="D33325"/>
                </a:solidFill>
                <a:latin typeface="Arial" panose="020B0604020202020204" pitchFamily="34" charset="0"/>
              </a:rPr>
              <a:t>PowerPoint</a:t>
            </a:r>
            <a:r>
              <a:rPr lang="en-US" altLang="en-US" sz="1800" baseline="30000">
                <a:solidFill>
                  <a:srgbClr val="D33325"/>
                </a:solidFill>
                <a:latin typeface="Arial" panose="020B0604020202020204" pitchFamily="34" charset="0"/>
              </a:rPr>
              <a:t>®</a:t>
            </a:r>
            <a:r>
              <a:rPr lang="en-US" altLang="en-US" sz="1800">
                <a:solidFill>
                  <a:srgbClr val="D33325"/>
                </a:solidFill>
                <a:latin typeface="Arial" panose="020B0604020202020204" pitchFamily="34" charset="0"/>
              </a:rPr>
              <a:t> Lectures for</a:t>
            </a:r>
          </a:p>
          <a:p>
            <a:r>
              <a:rPr lang="en-US" altLang="en-US" sz="1800" b="1" i="1">
                <a:solidFill>
                  <a:srgbClr val="D33325"/>
                </a:solidFill>
                <a:latin typeface="Arial" panose="020B0604020202020204" pitchFamily="34" charset="0"/>
              </a:rPr>
              <a:t>University Physics, Twelfth Edition</a:t>
            </a:r>
          </a:p>
          <a:p>
            <a:r>
              <a:rPr lang="en-US" altLang="en-US" sz="1800" b="1" i="1">
                <a:solidFill>
                  <a:srgbClr val="D33325"/>
                </a:solidFill>
              </a:rPr>
              <a:t>   – Hugh D. Young and Roger A. Freedman</a:t>
            </a:r>
          </a:p>
        </p:txBody>
      </p:sp>
      <p:sp>
        <p:nvSpPr>
          <p:cNvPr id="58391" name="Text Box 23">
            <a:extLst>
              <a:ext uri="{FF2B5EF4-FFF2-40B4-BE49-F238E27FC236}">
                <a16:creationId xmlns:a16="http://schemas.microsoft.com/office/drawing/2014/main" id="{86AAD21C-193F-4ACE-A90A-46F37AF3D2B6}"/>
              </a:ext>
            </a:extLst>
          </p:cNvPr>
          <p:cNvSpPr txBox="1">
            <a:spLocks noChangeArrowheads="1"/>
          </p:cNvSpPr>
          <p:nvPr userDrawn="1"/>
        </p:nvSpPr>
        <p:spPr bwMode="auto">
          <a:xfrm>
            <a:off x="338667" y="6096000"/>
            <a:ext cx="3007233" cy="36997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D33325"/>
                </a:solidFill>
              </a:rPr>
              <a:t>Lectures by James Pazun</a:t>
            </a:r>
          </a:p>
        </p:txBody>
      </p:sp>
    </p:spTree>
    <p:extLst>
      <p:ext uri="{BB962C8B-B14F-4D97-AF65-F5344CB8AC3E}">
        <p14:creationId xmlns:p14="http://schemas.microsoft.com/office/powerpoint/2010/main" val="1387840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782D-1180-436A-B584-2FA67EDB6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FDBD-5FBC-47A7-952B-C5EB542FBE82}"/>
              </a:ext>
            </a:extLst>
          </p:cNvPr>
          <p:cNvSpPr>
            <a:spLocks noGrp="1"/>
          </p:cNvSpPr>
          <p:nvPr>
            <p:ph idx="1"/>
          </p:nvPr>
        </p:nvSpPr>
        <p:spPr>
          <a:xfrm>
            <a:off x="304800" y="685800"/>
            <a:ext cx="11480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868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20C8-C4C3-4F1E-8568-B8013215C7F9}"/>
              </a:ext>
            </a:extLst>
          </p:cNvPr>
          <p:cNvSpPr>
            <a:spLocks noGrp="1"/>
          </p:cNvSpPr>
          <p:nvPr>
            <p:ph type="title"/>
          </p:nvPr>
        </p:nvSpPr>
        <p:spPr>
          <a:xfrm>
            <a:off x="831851" y="2808150"/>
            <a:ext cx="10515600" cy="1754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6CB589-D910-4B9C-A323-C4495D9441BC}"/>
              </a:ext>
            </a:extLst>
          </p:cNvPr>
          <p:cNvSpPr>
            <a:spLocks noGrp="1"/>
          </p:cNvSpPr>
          <p:nvPr>
            <p:ph type="body" idx="1"/>
          </p:nvPr>
        </p:nvSpPr>
        <p:spPr>
          <a:xfrm>
            <a:off x="831851" y="4589464"/>
            <a:ext cx="10515600" cy="46166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41528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0245-9A62-4D85-98CC-59F5151C8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369E-222C-45A5-B541-4E12EA9FDF08}"/>
              </a:ext>
            </a:extLst>
          </p:cNvPr>
          <p:cNvSpPr>
            <a:spLocks noGrp="1"/>
          </p:cNvSpPr>
          <p:nvPr>
            <p:ph sz="half" idx="1"/>
          </p:nvPr>
        </p:nvSpPr>
        <p:spPr>
          <a:xfrm>
            <a:off x="304800" y="685800"/>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8C7D51-ACF3-4A64-A858-F150F0D28178}"/>
              </a:ext>
            </a:extLst>
          </p:cNvPr>
          <p:cNvSpPr>
            <a:spLocks noGrp="1"/>
          </p:cNvSpPr>
          <p:nvPr>
            <p:ph sz="half" idx="2"/>
          </p:nvPr>
        </p:nvSpPr>
        <p:spPr>
          <a:xfrm>
            <a:off x="6146800" y="685800"/>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802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367B-C793-48B0-A26B-FD6F13545405}"/>
              </a:ext>
            </a:extLst>
          </p:cNvPr>
          <p:cNvSpPr>
            <a:spLocks noGrp="1"/>
          </p:cNvSpPr>
          <p:nvPr>
            <p:ph type="title"/>
          </p:nvPr>
        </p:nvSpPr>
        <p:spPr>
          <a:xfrm>
            <a:off x="840317" y="365126"/>
            <a:ext cx="10515600" cy="5078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BB9E13-6D93-4AA8-84E1-3AFDA28C6812}"/>
              </a:ext>
            </a:extLst>
          </p:cNvPr>
          <p:cNvSpPr>
            <a:spLocks noGrp="1"/>
          </p:cNvSpPr>
          <p:nvPr>
            <p:ph type="body" idx="1"/>
          </p:nvPr>
        </p:nvSpPr>
        <p:spPr>
          <a:xfrm>
            <a:off x="840318" y="2043410"/>
            <a:ext cx="5158316"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AC6F09-BC73-4E85-9098-4133F4E074EA}"/>
              </a:ext>
            </a:extLst>
          </p:cNvPr>
          <p:cNvSpPr>
            <a:spLocks noGrp="1"/>
          </p:cNvSpPr>
          <p:nvPr>
            <p:ph sz="half" idx="2"/>
          </p:nvPr>
        </p:nvSpPr>
        <p:spPr>
          <a:xfrm>
            <a:off x="840318" y="2505075"/>
            <a:ext cx="5158316"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E91D5-1621-45E3-B791-8F1434FFBCEE}"/>
              </a:ext>
            </a:extLst>
          </p:cNvPr>
          <p:cNvSpPr>
            <a:spLocks noGrp="1"/>
          </p:cNvSpPr>
          <p:nvPr>
            <p:ph type="body" sz="quarter" idx="3"/>
          </p:nvPr>
        </p:nvSpPr>
        <p:spPr>
          <a:xfrm>
            <a:off x="6172200" y="2043410"/>
            <a:ext cx="51837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C8B13D-BD58-45A2-9A9F-D221C5304E13}"/>
              </a:ext>
            </a:extLst>
          </p:cNvPr>
          <p:cNvSpPr>
            <a:spLocks noGrp="1"/>
          </p:cNvSpPr>
          <p:nvPr>
            <p:ph sz="quarter" idx="4"/>
          </p:nvPr>
        </p:nvSpPr>
        <p:spPr>
          <a:xfrm>
            <a:off x="6172200" y="2505075"/>
            <a:ext cx="5183717"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377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4B77-860E-48F5-9116-C4E041B94B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348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03C9-BCEE-4E77-8BDE-E0EF520EC4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372FF8-9D32-4528-8B16-38C285629D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8AE6F6-A46A-44B8-B836-80C5E18D298D}"/>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5" name="Footer Placeholder 4">
            <a:extLst>
              <a:ext uri="{FF2B5EF4-FFF2-40B4-BE49-F238E27FC236}">
                <a16:creationId xmlns:a16="http://schemas.microsoft.com/office/drawing/2014/main" id="{8F438C3F-57FA-4723-8E92-A0DA8D2D9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1E87A-77C7-4B1A-A6C2-9E92E81CC89D}"/>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2667489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2B77-8454-45DE-AB64-9E8B332F9DCB}"/>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F1CC2-1C96-47AC-96A1-3AE82ED68DAC}"/>
              </a:ext>
            </a:extLst>
          </p:cNvPr>
          <p:cNvSpPr>
            <a:spLocks noGrp="1"/>
          </p:cNvSpPr>
          <p:nvPr>
            <p:ph idx="1"/>
          </p:nvPr>
        </p:nvSpPr>
        <p:spPr>
          <a:xfrm>
            <a:off x="5183717" y="987426"/>
            <a:ext cx="6172200" cy="2957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9A67ED-50CD-433B-AE92-6BCEEF4F70C8}"/>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63017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E321-53A4-4028-AE37-9429176C0F70}"/>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6CB636-72E6-4F1E-B5C8-5EE2DF2EF033}"/>
              </a:ext>
            </a:extLst>
          </p:cNvPr>
          <p:cNvSpPr>
            <a:spLocks noGrp="1"/>
          </p:cNvSpPr>
          <p:nvPr>
            <p:ph type="pic" idx="1"/>
          </p:nvPr>
        </p:nvSpPr>
        <p:spPr>
          <a:xfrm>
            <a:off x="5183717" y="98742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78E9E9-447A-42AE-A0E4-3B185E6234AF}"/>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80260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A194-A773-410F-8E03-4803A4FDBE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04B74-1EE3-409C-8E1C-BB5DFA74E5E4}"/>
              </a:ext>
            </a:extLst>
          </p:cNvPr>
          <p:cNvSpPr>
            <a:spLocks noGrp="1"/>
          </p:cNvSpPr>
          <p:nvPr>
            <p:ph type="body" orient="vert" idx="1"/>
          </p:nvPr>
        </p:nvSpPr>
        <p:spPr>
          <a:xfrm>
            <a:off x="7072002" y="685800"/>
            <a:ext cx="4713598" cy="32337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942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6EE69-7468-4B5A-A2E5-0EFBF8A2299A}"/>
              </a:ext>
            </a:extLst>
          </p:cNvPr>
          <p:cNvSpPr>
            <a:spLocks noGrp="1"/>
          </p:cNvSpPr>
          <p:nvPr>
            <p:ph type="title" orient="vert"/>
          </p:nvPr>
        </p:nvSpPr>
        <p:spPr>
          <a:xfrm>
            <a:off x="10769937" y="76200"/>
            <a:ext cx="1015663" cy="38433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65291-947D-4DEC-99F3-688069461576}"/>
              </a:ext>
            </a:extLst>
          </p:cNvPr>
          <p:cNvSpPr>
            <a:spLocks noGrp="1"/>
          </p:cNvSpPr>
          <p:nvPr>
            <p:ph type="body" orient="vert" idx="1"/>
          </p:nvPr>
        </p:nvSpPr>
        <p:spPr>
          <a:xfrm>
            <a:off x="5260486" y="76200"/>
            <a:ext cx="3451714" cy="3843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1432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8390" name="Picture 22" descr="cover slide ghosted">
            <a:extLst>
              <a:ext uri="{FF2B5EF4-FFF2-40B4-BE49-F238E27FC236}">
                <a16:creationId xmlns:a16="http://schemas.microsoft.com/office/drawing/2014/main" id="{CCE2938B-7E1E-444F-823C-D1D73C4037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 y="-3175"/>
            <a:ext cx="12196233" cy="686117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E635062D-CEB9-48AE-8651-EBFB9C49C69D}"/>
              </a:ext>
            </a:extLst>
          </p:cNvPr>
          <p:cNvSpPr>
            <a:spLocks noGrp="1" noChangeArrowheads="1"/>
          </p:cNvSpPr>
          <p:nvPr>
            <p:ph type="subTitle" idx="1"/>
          </p:nvPr>
        </p:nvSpPr>
        <p:spPr>
          <a:xfrm>
            <a:off x="317501" y="2441575"/>
            <a:ext cx="11569700" cy="938719"/>
          </a:xfrm>
        </p:spPr>
        <p:txBody>
          <a:bodyPr/>
          <a:lstStyle>
            <a:lvl1pPr algn="r">
              <a:defRPr sz="5500">
                <a:solidFill>
                  <a:srgbClr val="D33325"/>
                </a:solidFill>
              </a:defRPr>
            </a:lvl1pPr>
          </a:lstStyle>
          <a:p>
            <a:pPr lvl="0"/>
            <a:r>
              <a:rPr lang="en-US" altLang="en-US" noProof="0"/>
              <a:t>Click to edit Master subtitle style</a:t>
            </a:r>
          </a:p>
        </p:txBody>
      </p:sp>
      <p:sp>
        <p:nvSpPr>
          <p:cNvPr id="58373" name="Text Box 5">
            <a:extLst>
              <a:ext uri="{FF2B5EF4-FFF2-40B4-BE49-F238E27FC236}">
                <a16:creationId xmlns:a16="http://schemas.microsoft.com/office/drawing/2014/main" id="{67A2CD88-7F99-4B3D-B9F0-4624873A0D2D}"/>
              </a:ext>
            </a:extLst>
          </p:cNvPr>
          <p:cNvSpPr txBox="1">
            <a:spLocks noChangeArrowheads="1"/>
          </p:cNvSpPr>
          <p:nvPr/>
        </p:nvSpPr>
        <p:spPr bwMode="auto">
          <a:xfrm>
            <a:off x="368301" y="6537325"/>
            <a:ext cx="6235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Copyright © 2008 Pearson Education Inc., publishing as Pearson Addison-Wesley</a:t>
            </a:r>
          </a:p>
        </p:txBody>
      </p:sp>
      <p:sp>
        <p:nvSpPr>
          <p:cNvPr id="58377" name="Rectangle 9">
            <a:extLst>
              <a:ext uri="{FF2B5EF4-FFF2-40B4-BE49-F238E27FC236}">
                <a16:creationId xmlns:a16="http://schemas.microsoft.com/office/drawing/2014/main" id="{AB8E82B7-6A43-48E9-85C3-714D0D3AE06E}"/>
              </a:ext>
            </a:extLst>
          </p:cNvPr>
          <p:cNvSpPr>
            <a:spLocks noGrp="1" noChangeArrowheads="1"/>
          </p:cNvSpPr>
          <p:nvPr>
            <p:ph type="ctrTitle"/>
          </p:nvPr>
        </p:nvSpPr>
        <p:spPr>
          <a:xfrm>
            <a:off x="275168" y="1245885"/>
            <a:ext cx="11612033" cy="78483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vl1pPr>
          </a:lstStyle>
          <a:p>
            <a:pPr lvl="0"/>
            <a:r>
              <a:rPr lang="en-US" altLang="en-US" noProof="0"/>
              <a:t>Click to edit Master title style</a:t>
            </a:r>
          </a:p>
        </p:txBody>
      </p:sp>
      <p:sp>
        <p:nvSpPr>
          <p:cNvPr id="58385" name="Text Box 17">
            <a:extLst>
              <a:ext uri="{FF2B5EF4-FFF2-40B4-BE49-F238E27FC236}">
                <a16:creationId xmlns:a16="http://schemas.microsoft.com/office/drawing/2014/main" id="{FCFD59E6-F9EC-48D1-87AF-BF753140E15B}"/>
              </a:ext>
            </a:extLst>
          </p:cNvPr>
          <p:cNvSpPr txBox="1">
            <a:spLocks noChangeArrowheads="1"/>
          </p:cNvSpPr>
          <p:nvPr userDrawn="1"/>
        </p:nvSpPr>
        <p:spPr bwMode="auto">
          <a:xfrm>
            <a:off x="347133" y="5029200"/>
            <a:ext cx="1158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r>
              <a:rPr lang="en-US" altLang="en-US" sz="1800">
                <a:solidFill>
                  <a:srgbClr val="D33325"/>
                </a:solidFill>
                <a:latin typeface="Arial" panose="020B0604020202020204" pitchFamily="34" charset="0"/>
              </a:rPr>
              <a:t>PowerPoint</a:t>
            </a:r>
            <a:r>
              <a:rPr lang="en-US" altLang="en-US" sz="1800" baseline="30000">
                <a:solidFill>
                  <a:srgbClr val="D33325"/>
                </a:solidFill>
                <a:latin typeface="Arial" panose="020B0604020202020204" pitchFamily="34" charset="0"/>
              </a:rPr>
              <a:t>®</a:t>
            </a:r>
            <a:r>
              <a:rPr lang="en-US" altLang="en-US" sz="1800">
                <a:solidFill>
                  <a:srgbClr val="D33325"/>
                </a:solidFill>
                <a:latin typeface="Arial" panose="020B0604020202020204" pitchFamily="34" charset="0"/>
              </a:rPr>
              <a:t> Lectures for</a:t>
            </a:r>
          </a:p>
          <a:p>
            <a:r>
              <a:rPr lang="en-US" altLang="en-US" sz="1800" b="1" i="1">
                <a:solidFill>
                  <a:srgbClr val="D33325"/>
                </a:solidFill>
                <a:latin typeface="Arial" panose="020B0604020202020204" pitchFamily="34" charset="0"/>
              </a:rPr>
              <a:t>University Physics, Twelfth Edition</a:t>
            </a:r>
          </a:p>
          <a:p>
            <a:r>
              <a:rPr lang="en-US" altLang="en-US" sz="1800" b="1" i="1">
                <a:solidFill>
                  <a:srgbClr val="D33325"/>
                </a:solidFill>
              </a:rPr>
              <a:t>   – Hugh D. Young and Roger A. Freedman</a:t>
            </a:r>
          </a:p>
        </p:txBody>
      </p:sp>
      <p:sp>
        <p:nvSpPr>
          <p:cNvPr id="58391" name="Text Box 23">
            <a:extLst>
              <a:ext uri="{FF2B5EF4-FFF2-40B4-BE49-F238E27FC236}">
                <a16:creationId xmlns:a16="http://schemas.microsoft.com/office/drawing/2014/main" id="{E6FF2A5F-F444-474E-A40F-F0B8A546F1D4}"/>
              </a:ext>
            </a:extLst>
          </p:cNvPr>
          <p:cNvSpPr txBox="1">
            <a:spLocks noChangeArrowheads="1"/>
          </p:cNvSpPr>
          <p:nvPr userDrawn="1"/>
        </p:nvSpPr>
        <p:spPr bwMode="auto">
          <a:xfrm>
            <a:off x="338667" y="6096000"/>
            <a:ext cx="3007233" cy="36997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800" b="1">
                <a:solidFill>
                  <a:srgbClr val="D33325"/>
                </a:solidFill>
              </a:rPr>
              <a:t>Lectures by James Pazun</a:t>
            </a:r>
          </a:p>
        </p:txBody>
      </p:sp>
    </p:spTree>
    <p:extLst>
      <p:ext uri="{BB962C8B-B14F-4D97-AF65-F5344CB8AC3E}">
        <p14:creationId xmlns:p14="http://schemas.microsoft.com/office/powerpoint/2010/main" val="4193703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FC8E-2770-4BFF-87D2-35D79BEB9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726D1-0BE7-4F9F-9FAD-370AB64B12BA}"/>
              </a:ext>
            </a:extLst>
          </p:cNvPr>
          <p:cNvSpPr>
            <a:spLocks noGrp="1"/>
          </p:cNvSpPr>
          <p:nvPr>
            <p:ph idx="1"/>
          </p:nvPr>
        </p:nvSpPr>
        <p:spPr>
          <a:xfrm>
            <a:off x="304800" y="685801"/>
            <a:ext cx="11480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18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5550-AB95-4F86-9238-45BC3B652642}"/>
              </a:ext>
            </a:extLst>
          </p:cNvPr>
          <p:cNvSpPr>
            <a:spLocks noGrp="1"/>
          </p:cNvSpPr>
          <p:nvPr>
            <p:ph type="title"/>
          </p:nvPr>
        </p:nvSpPr>
        <p:spPr>
          <a:xfrm>
            <a:off x="831851" y="2808150"/>
            <a:ext cx="10515600" cy="1754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77FD1F-EEE4-4CF9-AEB9-73E279239260}"/>
              </a:ext>
            </a:extLst>
          </p:cNvPr>
          <p:cNvSpPr>
            <a:spLocks noGrp="1"/>
          </p:cNvSpPr>
          <p:nvPr>
            <p:ph type="body" idx="1"/>
          </p:nvPr>
        </p:nvSpPr>
        <p:spPr>
          <a:xfrm>
            <a:off x="831851" y="4589464"/>
            <a:ext cx="10515600" cy="46166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646540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1A27-C1EF-4B80-A844-258188FE3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B18C4-F045-4D1D-A7F3-3981FA42477F}"/>
              </a:ext>
            </a:extLst>
          </p:cNvPr>
          <p:cNvSpPr>
            <a:spLocks noGrp="1"/>
          </p:cNvSpPr>
          <p:nvPr>
            <p:ph sz="half" idx="1"/>
          </p:nvPr>
        </p:nvSpPr>
        <p:spPr>
          <a:xfrm>
            <a:off x="304800" y="685801"/>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D86FE-2A0C-4A4F-B1E6-42F36BFF63F0}"/>
              </a:ext>
            </a:extLst>
          </p:cNvPr>
          <p:cNvSpPr>
            <a:spLocks noGrp="1"/>
          </p:cNvSpPr>
          <p:nvPr>
            <p:ph sz="half" idx="2"/>
          </p:nvPr>
        </p:nvSpPr>
        <p:spPr>
          <a:xfrm>
            <a:off x="6146800" y="685801"/>
            <a:ext cx="5638800"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925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2698-79D8-4D02-902B-A254391CE630}"/>
              </a:ext>
            </a:extLst>
          </p:cNvPr>
          <p:cNvSpPr>
            <a:spLocks noGrp="1"/>
          </p:cNvSpPr>
          <p:nvPr>
            <p:ph type="title"/>
          </p:nvPr>
        </p:nvSpPr>
        <p:spPr>
          <a:xfrm>
            <a:off x="840317" y="365126"/>
            <a:ext cx="10515600" cy="5078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26E41C-61C4-4ABA-9224-E8578C167278}"/>
              </a:ext>
            </a:extLst>
          </p:cNvPr>
          <p:cNvSpPr>
            <a:spLocks noGrp="1"/>
          </p:cNvSpPr>
          <p:nvPr>
            <p:ph type="body" idx="1"/>
          </p:nvPr>
        </p:nvSpPr>
        <p:spPr>
          <a:xfrm>
            <a:off x="840318" y="2043410"/>
            <a:ext cx="5158316"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17FE98-808E-4C73-98D3-0AAD09B59227}"/>
              </a:ext>
            </a:extLst>
          </p:cNvPr>
          <p:cNvSpPr>
            <a:spLocks noGrp="1"/>
          </p:cNvSpPr>
          <p:nvPr>
            <p:ph sz="half" idx="2"/>
          </p:nvPr>
        </p:nvSpPr>
        <p:spPr>
          <a:xfrm>
            <a:off x="840318" y="2505075"/>
            <a:ext cx="5158316"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30661-9091-43E5-B83A-E91170A214A3}"/>
              </a:ext>
            </a:extLst>
          </p:cNvPr>
          <p:cNvSpPr>
            <a:spLocks noGrp="1"/>
          </p:cNvSpPr>
          <p:nvPr>
            <p:ph type="body" sz="quarter" idx="3"/>
          </p:nvPr>
        </p:nvSpPr>
        <p:spPr>
          <a:xfrm>
            <a:off x="6172200" y="2043410"/>
            <a:ext cx="51837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184AEA-29D1-4991-9403-6162B21386CE}"/>
              </a:ext>
            </a:extLst>
          </p:cNvPr>
          <p:cNvSpPr>
            <a:spLocks noGrp="1"/>
          </p:cNvSpPr>
          <p:nvPr>
            <p:ph sz="quarter" idx="4"/>
          </p:nvPr>
        </p:nvSpPr>
        <p:spPr>
          <a:xfrm>
            <a:off x="6172200" y="2505075"/>
            <a:ext cx="5183717" cy="33593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409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030B-346E-4E2B-A86A-DFC9A08383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711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B835-8090-4BDB-AB21-DEE18D9A0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4EEBA-3EE4-4285-958F-384C555BC1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7A9C99-80DB-44EF-B528-D9EE0742B9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BB76FF-43BD-404E-AF2C-38A28D26B58B}"/>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6" name="Footer Placeholder 5">
            <a:extLst>
              <a:ext uri="{FF2B5EF4-FFF2-40B4-BE49-F238E27FC236}">
                <a16:creationId xmlns:a16="http://schemas.microsoft.com/office/drawing/2014/main" id="{15EA901B-DD0A-4BB4-97FC-5E6AFEEB0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8E9E7-CDA0-4FBA-B63B-9E0441D7BE94}"/>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3060867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639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E620-C733-4613-8EA6-09A4A5594FD0}"/>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D95DE6-92E4-4393-8FC5-CB155643D637}"/>
              </a:ext>
            </a:extLst>
          </p:cNvPr>
          <p:cNvSpPr>
            <a:spLocks noGrp="1"/>
          </p:cNvSpPr>
          <p:nvPr>
            <p:ph idx="1"/>
          </p:nvPr>
        </p:nvSpPr>
        <p:spPr>
          <a:xfrm>
            <a:off x="5183717" y="987426"/>
            <a:ext cx="6172200" cy="29577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273F61-A9A3-47FD-854B-36C012F27FF6}"/>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86664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E34B-B8D8-437E-BF91-461F01B8E553}"/>
              </a:ext>
            </a:extLst>
          </p:cNvPr>
          <p:cNvSpPr>
            <a:spLocks noGrp="1"/>
          </p:cNvSpPr>
          <p:nvPr>
            <p:ph type="title"/>
          </p:nvPr>
        </p:nvSpPr>
        <p:spPr>
          <a:xfrm>
            <a:off x="840318" y="1078671"/>
            <a:ext cx="3932767" cy="978729"/>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DA40E-A3AD-4B63-AB77-7DB0CDBD8FE8}"/>
              </a:ext>
            </a:extLst>
          </p:cNvPr>
          <p:cNvSpPr>
            <a:spLocks noGrp="1"/>
          </p:cNvSpPr>
          <p:nvPr>
            <p:ph type="pic" idx="1"/>
          </p:nvPr>
        </p:nvSpPr>
        <p:spPr>
          <a:xfrm>
            <a:off x="5183717" y="987426"/>
            <a:ext cx="6172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1865B-3B4A-45D2-BB34-362E544A9BE2}"/>
              </a:ext>
            </a:extLst>
          </p:cNvPr>
          <p:cNvSpPr>
            <a:spLocks noGrp="1"/>
          </p:cNvSpPr>
          <p:nvPr>
            <p:ph type="body" sz="half" idx="2"/>
          </p:nvPr>
        </p:nvSpPr>
        <p:spPr>
          <a:xfrm>
            <a:off x="840318" y="2057400"/>
            <a:ext cx="3932767" cy="3385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51689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AB35-A242-451F-B655-D4E615AE1C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9FD6C1-1915-4F84-B2FB-CF52099A750C}"/>
              </a:ext>
            </a:extLst>
          </p:cNvPr>
          <p:cNvSpPr>
            <a:spLocks noGrp="1"/>
          </p:cNvSpPr>
          <p:nvPr>
            <p:ph type="body" orient="vert" idx="1"/>
          </p:nvPr>
        </p:nvSpPr>
        <p:spPr>
          <a:xfrm>
            <a:off x="7072002" y="685801"/>
            <a:ext cx="4713598" cy="33131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913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D6E31-A2B9-4562-A316-729C7C16C9D7}"/>
              </a:ext>
            </a:extLst>
          </p:cNvPr>
          <p:cNvSpPr>
            <a:spLocks noGrp="1"/>
          </p:cNvSpPr>
          <p:nvPr>
            <p:ph type="title" orient="vert"/>
          </p:nvPr>
        </p:nvSpPr>
        <p:spPr>
          <a:xfrm>
            <a:off x="10769937" y="76201"/>
            <a:ext cx="1015663" cy="39227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D49366-C687-4ACE-89AE-3E3FC6611EDC}"/>
              </a:ext>
            </a:extLst>
          </p:cNvPr>
          <p:cNvSpPr>
            <a:spLocks noGrp="1"/>
          </p:cNvSpPr>
          <p:nvPr>
            <p:ph type="body" orient="vert" idx="1"/>
          </p:nvPr>
        </p:nvSpPr>
        <p:spPr>
          <a:xfrm>
            <a:off x="5260486" y="76201"/>
            <a:ext cx="3451714" cy="39227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66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F10F-8FD7-4AF0-97E2-FE24907D28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734704-5060-480E-8A83-7CC616BF3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EA8BBA-42FF-42A7-8E2B-74F4530C03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7D566-1347-40C0-94CD-4ACB0361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13E089-5F14-4AB2-A2A0-2561047B6F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1E3A3-1C7B-4396-A7A2-5628544A89E7}"/>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8" name="Footer Placeholder 7">
            <a:extLst>
              <a:ext uri="{FF2B5EF4-FFF2-40B4-BE49-F238E27FC236}">
                <a16:creationId xmlns:a16="http://schemas.microsoft.com/office/drawing/2014/main" id="{22E79DF8-9011-4AA9-B97A-60224A350F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507E01-789C-4BBB-8110-D0CE7E8DFBAF}"/>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406255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6198-3427-44B3-98FB-D7AD40331C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4BB63B-733D-44CA-A381-926CF826F85A}"/>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4" name="Footer Placeholder 3">
            <a:extLst>
              <a:ext uri="{FF2B5EF4-FFF2-40B4-BE49-F238E27FC236}">
                <a16:creationId xmlns:a16="http://schemas.microsoft.com/office/drawing/2014/main" id="{F39D7EE3-C693-4DAE-95D9-720053CEB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988B85-C79A-4079-B032-0D40A479B945}"/>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95535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D5A7D-6B2B-46E9-B58C-E5AE209E523C}"/>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3" name="Footer Placeholder 2">
            <a:extLst>
              <a:ext uri="{FF2B5EF4-FFF2-40B4-BE49-F238E27FC236}">
                <a16:creationId xmlns:a16="http://schemas.microsoft.com/office/drawing/2014/main" id="{8FF0F10B-9019-4AC6-A93F-3FD7F40BD2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4D2B18-FDCA-4AA4-944D-6D5853C7C065}"/>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32202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3568C-8690-4158-8E84-906241B44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60FE3B-B6BD-48FB-9A54-C3310372A0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5493B3-C33B-4789-A25A-F3484313C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7AABCE-EDC8-4C33-A340-64C133BCDF55}"/>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6" name="Footer Placeholder 5">
            <a:extLst>
              <a:ext uri="{FF2B5EF4-FFF2-40B4-BE49-F238E27FC236}">
                <a16:creationId xmlns:a16="http://schemas.microsoft.com/office/drawing/2014/main" id="{C60B80FF-4454-457C-8711-7B20C5CB0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BE90D-E52A-4E7E-82B0-003AD137BD25}"/>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358210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6DCE-464A-42A1-9CFB-EC83200FB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7E2806-14F7-410C-84D6-9C0C4EB2E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B5A01B-1B60-4881-AB01-4C8A82DA6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E87BF9-81FF-4B32-A07B-33D01F8B445D}"/>
              </a:ext>
            </a:extLst>
          </p:cNvPr>
          <p:cNvSpPr>
            <a:spLocks noGrp="1"/>
          </p:cNvSpPr>
          <p:nvPr>
            <p:ph type="dt" sz="half" idx="10"/>
          </p:nvPr>
        </p:nvSpPr>
        <p:spPr/>
        <p:txBody>
          <a:bodyPr/>
          <a:lstStyle/>
          <a:p>
            <a:fld id="{E1D23121-436F-4F87-B45C-9935DC0EF1DB}" type="datetimeFigureOut">
              <a:rPr lang="en-US" smtClean="0"/>
              <a:t>3/27/2018</a:t>
            </a:fld>
            <a:endParaRPr lang="en-US"/>
          </a:p>
        </p:txBody>
      </p:sp>
      <p:sp>
        <p:nvSpPr>
          <p:cNvPr id="6" name="Footer Placeholder 5">
            <a:extLst>
              <a:ext uri="{FF2B5EF4-FFF2-40B4-BE49-F238E27FC236}">
                <a16:creationId xmlns:a16="http://schemas.microsoft.com/office/drawing/2014/main" id="{39FAB3F7-F71F-4796-BE8E-18EC5E92B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4D07A-C772-400F-9B1C-ABE374DC9306}"/>
              </a:ext>
            </a:extLst>
          </p:cNvPr>
          <p:cNvSpPr>
            <a:spLocks noGrp="1"/>
          </p:cNvSpPr>
          <p:nvPr>
            <p:ph type="sldNum" sz="quarter" idx="12"/>
          </p:nvPr>
        </p:nvSpPr>
        <p:spPr/>
        <p:txBody>
          <a:bodyPr/>
          <a:lstStyle/>
          <a:p>
            <a:fld id="{9FE7C739-2DEF-4657-A9A9-29E9FC1A70AA}" type="slidenum">
              <a:rPr lang="en-US" smtClean="0"/>
              <a:t>‹#›</a:t>
            </a:fld>
            <a:endParaRPr lang="en-US"/>
          </a:p>
        </p:txBody>
      </p:sp>
    </p:spTree>
    <p:extLst>
      <p:ext uri="{BB962C8B-B14F-4D97-AF65-F5344CB8AC3E}">
        <p14:creationId xmlns:p14="http://schemas.microsoft.com/office/powerpoint/2010/main" val="190045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DA093-3697-4DF3-A9AF-A2D67C908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F963EB-47C2-4F47-8E9F-44AAC3165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82FEC-26FC-4297-ADF9-436F7E37A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23121-436F-4F87-B45C-9935DC0EF1DB}" type="datetimeFigureOut">
              <a:rPr lang="en-US" smtClean="0"/>
              <a:t>3/27/2018</a:t>
            </a:fld>
            <a:endParaRPr lang="en-US"/>
          </a:p>
        </p:txBody>
      </p:sp>
      <p:sp>
        <p:nvSpPr>
          <p:cNvPr id="5" name="Footer Placeholder 4">
            <a:extLst>
              <a:ext uri="{FF2B5EF4-FFF2-40B4-BE49-F238E27FC236}">
                <a16:creationId xmlns:a16="http://schemas.microsoft.com/office/drawing/2014/main" id="{E4A8A8BA-C633-444A-A4DF-3D92B797B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E4A27A-AAF8-4957-866D-1C1A14044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7C739-2DEF-4657-A9A9-29E9FC1A70AA}" type="slidenum">
              <a:rPr lang="en-US" smtClean="0"/>
              <a:t>‹#›</a:t>
            </a:fld>
            <a:endParaRPr lang="en-US"/>
          </a:p>
        </p:txBody>
      </p:sp>
    </p:spTree>
    <p:extLst>
      <p:ext uri="{BB962C8B-B14F-4D97-AF65-F5344CB8AC3E}">
        <p14:creationId xmlns:p14="http://schemas.microsoft.com/office/powerpoint/2010/main" val="1138509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6866A0C-BEDF-42D3-9557-F653F52C2A9B}"/>
              </a:ext>
            </a:extLst>
          </p:cNvPr>
          <p:cNvSpPr>
            <a:spLocks noGrp="1" noChangeArrowheads="1"/>
          </p:cNvSpPr>
          <p:nvPr>
            <p:ph type="title"/>
          </p:nvPr>
        </p:nvSpPr>
        <p:spPr bwMode="auto">
          <a:xfrm>
            <a:off x="406400" y="76200"/>
            <a:ext cx="11379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57348" name="Text Box 4">
            <a:extLst>
              <a:ext uri="{FF2B5EF4-FFF2-40B4-BE49-F238E27FC236}">
                <a16:creationId xmlns:a16="http://schemas.microsoft.com/office/drawing/2014/main" id="{72DB8088-1EB1-4863-8AC9-3884AA0A8208}"/>
              </a:ext>
            </a:extLst>
          </p:cNvPr>
          <p:cNvSpPr txBox="1">
            <a:spLocks noChangeArrowheads="1"/>
          </p:cNvSpPr>
          <p:nvPr/>
        </p:nvSpPr>
        <p:spPr bwMode="auto">
          <a:xfrm>
            <a:off x="304800" y="6537326"/>
            <a:ext cx="7315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000"/>
              <a:t>Copyright © 2008 Pearson Education Inc., publishing as Pearson Addison-Wesley</a:t>
            </a:r>
          </a:p>
        </p:txBody>
      </p:sp>
      <p:sp>
        <p:nvSpPr>
          <p:cNvPr id="57349" name="Line 5">
            <a:extLst>
              <a:ext uri="{FF2B5EF4-FFF2-40B4-BE49-F238E27FC236}">
                <a16:creationId xmlns:a16="http://schemas.microsoft.com/office/drawing/2014/main" id="{B9508A36-3959-4C2D-8BD3-0DA07A14335C}"/>
              </a:ext>
            </a:extLst>
          </p:cNvPr>
          <p:cNvSpPr>
            <a:spLocks noChangeShapeType="1"/>
          </p:cNvSpPr>
          <p:nvPr/>
        </p:nvSpPr>
        <p:spPr bwMode="auto">
          <a:xfrm>
            <a:off x="406400" y="6553200"/>
            <a:ext cx="113792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0" name="Line 6">
            <a:extLst>
              <a:ext uri="{FF2B5EF4-FFF2-40B4-BE49-F238E27FC236}">
                <a16:creationId xmlns:a16="http://schemas.microsoft.com/office/drawing/2014/main" id="{A7F155D4-2E9F-451E-9EA9-AFDF389844A8}"/>
              </a:ext>
            </a:extLst>
          </p:cNvPr>
          <p:cNvSpPr>
            <a:spLocks noChangeShapeType="1"/>
          </p:cNvSpPr>
          <p:nvPr/>
        </p:nvSpPr>
        <p:spPr bwMode="auto">
          <a:xfrm>
            <a:off x="406400" y="609600"/>
            <a:ext cx="113792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3" name="Rectangle 9">
            <a:extLst>
              <a:ext uri="{FF2B5EF4-FFF2-40B4-BE49-F238E27FC236}">
                <a16:creationId xmlns:a16="http://schemas.microsoft.com/office/drawing/2014/main" id="{E3D6DD68-3888-40AA-84C7-08FA944E9A60}"/>
              </a:ext>
            </a:extLst>
          </p:cNvPr>
          <p:cNvSpPr>
            <a:spLocks noGrp="1" noChangeArrowheads="1"/>
          </p:cNvSpPr>
          <p:nvPr>
            <p:ph type="body" idx="1"/>
          </p:nvPr>
        </p:nvSpPr>
        <p:spPr bwMode="auto">
          <a:xfrm>
            <a:off x="304800" y="685800"/>
            <a:ext cx="114808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a:t>Click to edit Master text styles</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Tree>
    <p:extLst>
      <p:ext uri="{BB962C8B-B14F-4D97-AF65-F5344CB8AC3E}">
        <p14:creationId xmlns:p14="http://schemas.microsoft.com/office/powerpoint/2010/main" val="113371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50850" indent="-450850" algn="l" rtl="0" fontAlgn="base">
        <a:lnSpc>
          <a:spcPct val="90000"/>
        </a:lnSpc>
        <a:spcBef>
          <a:spcPct val="0"/>
        </a:spcBef>
        <a:spcAft>
          <a:spcPct val="0"/>
        </a:spcAft>
        <a:defRPr sz="3000" b="1" kern="1200">
          <a:solidFill>
            <a:srgbClr val="D33325"/>
          </a:solidFill>
          <a:latin typeface="+mj-lt"/>
          <a:ea typeface="+mj-ea"/>
          <a:cs typeface="+mj-cs"/>
        </a:defRPr>
      </a:lvl1pPr>
      <a:lvl2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2pPr>
      <a:lvl3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3pPr>
      <a:lvl4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4pPr>
      <a:lvl5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5pPr>
      <a:lvl6pPr marL="908050" indent="-450850" algn="l" rtl="0" fontAlgn="base">
        <a:lnSpc>
          <a:spcPct val="90000"/>
        </a:lnSpc>
        <a:spcBef>
          <a:spcPct val="0"/>
        </a:spcBef>
        <a:spcAft>
          <a:spcPct val="0"/>
        </a:spcAft>
        <a:defRPr sz="3000" b="1">
          <a:solidFill>
            <a:srgbClr val="D33325"/>
          </a:solidFill>
          <a:latin typeface="Arial" panose="020B0604020202020204" pitchFamily="34" charset="0"/>
        </a:defRPr>
      </a:lvl6pPr>
      <a:lvl7pPr marL="1365250" indent="-450850" algn="l" rtl="0" fontAlgn="base">
        <a:lnSpc>
          <a:spcPct val="90000"/>
        </a:lnSpc>
        <a:spcBef>
          <a:spcPct val="0"/>
        </a:spcBef>
        <a:spcAft>
          <a:spcPct val="0"/>
        </a:spcAft>
        <a:defRPr sz="3000" b="1">
          <a:solidFill>
            <a:srgbClr val="D33325"/>
          </a:solidFill>
          <a:latin typeface="Arial" panose="020B0604020202020204" pitchFamily="34" charset="0"/>
        </a:defRPr>
      </a:lvl7pPr>
      <a:lvl8pPr marL="1822450" indent="-450850" algn="l" rtl="0" fontAlgn="base">
        <a:lnSpc>
          <a:spcPct val="90000"/>
        </a:lnSpc>
        <a:spcBef>
          <a:spcPct val="0"/>
        </a:spcBef>
        <a:spcAft>
          <a:spcPct val="0"/>
        </a:spcAft>
        <a:defRPr sz="3000" b="1">
          <a:solidFill>
            <a:srgbClr val="D33325"/>
          </a:solidFill>
          <a:latin typeface="Arial" panose="020B0604020202020204" pitchFamily="34" charset="0"/>
        </a:defRPr>
      </a:lvl8pPr>
      <a:lvl9pPr marL="2279650" indent="-450850" algn="l" rtl="0" fontAlgn="base">
        <a:lnSpc>
          <a:spcPct val="90000"/>
        </a:lnSpc>
        <a:spcBef>
          <a:spcPct val="0"/>
        </a:spcBef>
        <a:spcAft>
          <a:spcPct val="0"/>
        </a:spcAft>
        <a:defRPr sz="3000" b="1">
          <a:solidFill>
            <a:srgbClr val="D33325"/>
          </a:solidFill>
          <a:latin typeface="Arial" panose="020B0604020202020204" pitchFamily="34" charset="0"/>
        </a:defRPr>
      </a:lvl9pPr>
    </p:titleStyle>
    <p:bodyStyle>
      <a:lvl1pPr algn="l" rtl="0" fontAlgn="base">
        <a:spcBef>
          <a:spcPct val="45000"/>
        </a:spcBef>
        <a:spcAft>
          <a:spcPct val="20000"/>
        </a:spcAft>
        <a:buClr>
          <a:srgbClr val="0066CC"/>
        </a:buClr>
        <a:defRPr sz="3000" kern="1200">
          <a:solidFill>
            <a:schemeClr val="tx1"/>
          </a:solidFill>
          <a:latin typeface="+mn-lt"/>
          <a:ea typeface="+mn-ea"/>
          <a:cs typeface="+mn-cs"/>
        </a:defRPr>
      </a:lvl1pPr>
      <a:lvl2pPr marL="514350" indent="-400050" algn="l" rtl="0" fontAlgn="base">
        <a:spcBef>
          <a:spcPct val="45000"/>
        </a:spcBef>
        <a:spcAft>
          <a:spcPct val="20000"/>
        </a:spcAft>
        <a:buClr>
          <a:srgbClr val="D33325"/>
        </a:buClr>
        <a:buFont typeface="Arial" panose="020B0604020202020204" pitchFamily="34" charset="0"/>
        <a:buChar char="•"/>
        <a:defRPr sz="3000" kern="1200">
          <a:solidFill>
            <a:schemeClr val="tx1"/>
          </a:solidFill>
          <a:latin typeface="+mn-lt"/>
          <a:ea typeface="+mn-ea"/>
          <a:cs typeface="+mn-cs"/>
        </a:defRPr>
      </a:lvl2pPr>
      <a:lvl3pPr marL="1254125" indent="-450850" algn="l" rtl="0" fontAlgn="base">
        <a:spcBef>
          <a:spcPct val="45000"/>
        </a:spcBef>
        <a:spcAft>
          <a:spcPct val="20000"/>
        </a:spcAft>
        <a:buClr>
          <a:srgbClr val="D33325"/>
        </a:buClr>
        <a:buFont typeface="Arial" panose="020B0604020202020204" pitchFamily="34" charset="0"/>
        <a:buChar char="–"/>
        <a:defRPr sz="2800" kern="1200">
          <a:solidFill>
            <a:schemeClr val="tx1"/>
          </a:solidFill>
          <a:latin typeface="+mn-lt"/>
          <a:ea typeface="+mn-ea"/>
          <a:cs typeface="+mn-cs"/>
        </a:defRPr>
      </a:lvl3pPr>
      <a:lvl4pPr marL="1828800" indent="-342900"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4pPr>
      <a:lvl5pPr marL="2286000" indent="-334963"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816627A-A397-4DD6-9C8E-A8850931BC38}"/>
              </a:ext>
            </a:extLst>
          </p:cNvPr>
          <p:cNvSpPr>
            <a:spLocks noGrp="1" noChangeArrowheads="1"/>
          </p:cNvSpPr>
          <p:nvPr>
            <p:ph type="title"/>
          </p:nvPr>
        </p:nvSpPr>
        <p:spPr bwMode="auto">
          <a:xfrm>
            <a:off x="406400" y="76200"/>
            <a:ext cx="11379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57348" name="Text Box 4">
            <a:extLst>
              <a:ext uri="{FF2B5EF4-FFF2-40B4-BE49-F238E27FC236}">
                <a16:creationId xmlns:a16="http://schemas.microsoft.com/office/drawing/2014/main" id="{03867F8A-6078-47D6-8E82-A512AC83B7BE}"/>
              </a:ext>
            </a:extLst>
          </p:cNvPr>
          <p:cNvSpPr txBox="1">
            <a:spLocks noChangeArrowheads="1"/>
          </p:cNvSpPr>
          <p:nvPr/>
        </p:nvSpPr>
        <p:spPr bwMode="auto">
          <a:xfrm>
            <a:off x="304800" y="6537326"/>
            <a:ext cx="7315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000"/>
              <a:t>Copyright © 2008 Pearson Education Inc., publishing as Pearson Addison-Wesley</a:t>
            </a:r>
          </a:p>
        </p:txBody>
      </p:sp>
      <p:sp>
        <p:nvSpPr>
          <p:cNvPr id="57349" name="Line 5">
            <a:extLst>
              <a:ext uri="{FF2B5EF4-FFF2-40B4-BE49-F238E27FC236}">
                <a16:creationId xmlns:a16="http://schemas.microsoft.com/office/drawing/2014/main" id="{8A8F62B2-CE87-4ECF-BB1A-745FD618B4D0}"/>
              </a:ext>
            </a:extLst>
          </p:cNvPr>
          <p:cNvSpPr>
            <a:spLocks noChangeShapeType="1"/>
          </p:cNvSpPr>
          <p:nvPr/>
        </p:nvSpPr>
        <p:spPr bwMode="auto">
          <a:xfrm>
            <a:off x="406400" y="6553200"/>
            <a:ext cx="113792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0" name="Line 6">
            <a:extLst>
              <a:ext uri="{FF2B5EF4-FFF2-40B4-BE49-F238E27FC236}">
                <a16:creationId xmlns:a16="http://schemas.microsoft.com/office/drawing/2014/main" id="{77DEFC02-9767-42C7-A129-9D255CCEA7EC}"/>
              </a:ext>
            </a:extLst>
          </p:cNvPr>
          <p:cNvSpPr>
            <a:spLocks noChangeShapeType="1"/>
          </p:cNvSpPr>
          <p:nvPr/>
        </p:nvSpPr>
        <p:spPr bwMode="auto">
          <a:xfrm>
            <a:off x="406400" y="609600"/>
            <a:ext cx="113792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3" name="Rectangle 9">
            <a:extLst>
              <a:ext uri="{FF2B5EF4-FFF2-40B4-BE49-F238E27FC236}">
                <a16:creationId xmlns:a16="http://schemas.microsoft.com/office/drawing/2014/main" id="{E97B3D39-0A3C-4D5E-86A0-334F144BACE7}"/>
              </a:ext>
            </a:extLst>
          </p:cNvPr>
          <p:cNvSpPr>
            <a:spLocks noGrp="1" noChangeArrowheads="1"/>
          </p:cNvSpPr>
          <p:nvPr>
            <p:ph type="body" idx="1"/>
          </p:nvPr>
        </p:nvSpPr>
        <p:spPr bwMode="auto">
          <a:xfrm>
            <a:off x="304800" y="685800"/>
            <a:ext cx="114808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a:t>Click to edit Master text styles</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Tree>
    <p:extLst>
      <p:ext uri="{BB962C8B-B14F-4D97-AF65-F5344CB8AC3E}">
        <p14:creationId xmlns:p14="http://schemas.microsoft.com/office/powerpoint/2010/main" val="16389745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50850" indent="-450850" algn="l" rtl="0" fontAlgn="base">
        <a:lnSpc>
          <a:spcPct val="90000"/>
        </a:lnSpc>
        <a:spcBef>
          <a:spcPct val="0"/>
        </a:spcBef>
        <a:spcAft>
          <a:spcPct val="0"/>
        </a:spcAft>
        <a:defRPr sz="3000" b="1" kern="1200">
          <a:solidFill>
            <a:srgbClr val="D33325"/>
          </a:solidFill>
          <a:latin typeface="+mj-lt"/>
          <a:ea typeface="+mj-ea"/>
          <a:cs typeface="+mj-cs"/>
        </a:defRPr>
      </a:lvl1pPr>
      <a:lvl2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2pPr>
      <a:lvl3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3pPr>
      <a:lvl4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4pPr>
      <a:lvl5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5pPr>
      <a:lvl6pPr marL="908050" indent="-450850" algn="l" rtl="0" fontAlgn="base">
        <a:lnSpc>
          <a:spcPct val="90000"/>
        </a:lnSpc>
        <a:spcBef>
          <a:spcPct val="0"/>
        </a:spcBef>
        <a:spcAft>
          <a:spcPct val="0"/>
        </a:spcAft>
        <a:defRPr sz="3000" b="1">
          <a:solidFill>
            <a:srgbClr val="D33325"/>
          </a:solidFill>
          <a:latin typeface="Arial" panose="020B0604020202020204" pitchFamily="34" charset="0"/>
        </a:defRPr>
      </a:lvl6pPr>
      <a:lvl7pPr marL="1365250" indent="-450850" algn="l" rtl="0" fontAlgn="base">
        <a:lnSpc>
          <a:spcPct val="90000"/>
        </a:lnSpc>
        <a:spcBef>
          <a:spcPct val="0"/>
        </a:spcBef>
        <a:spcAft>
          <a:spcPct val="0"/>
        </a:spcAft>
        <a:defRPr sz="3000" b="1">
          <a:solidFill>
            <a:srgbClr val="D33325"/>
          </a:solidFill>
          <a:latin typeface="Arial" panose="020B0604020202020204" pitchFamily="34" charset="0"/>
        </a:defRPr>
      </a:lvl7pPr>
      <a:lvl8pPr marL="1822450" indent="-450850" algn="l" rtl="0" fontAlgn="base">
        <a:lnSpc>
          <a:spcPct val="90000"/>
        </a:lnSpc>
        <a:spcBef>
          <a:spcPct val="0"/>
        </a:spcBef>
        <a:spcAft>
          <a:spcPct val="0"/>
        </a:spcAft>
        <a:defRPr sz="3000" b="1">
          <a:solidFill>
            <a:srgbClr val="D33325"/>
          </a:solidFill>
          <a:latin typeface="Arial" panose="020B0604020202020204" pitchFamily="34" charset="0"/>
        </a:defRPr>
      </a:lvl8pPr>
      <a:lvl9pPr marL="2279650" indent="-450850" algn="l" rtl="0" fontAlgn="base">
        <a:lnSpc>
          <a:spcPct val="90000"/>
        </a:lnSpc>
        <a:spcBef>
          <a:spcPct val="0"/>
        </a:spcBef>
        <a:spcAft>
          <a:spcPct val="0"/>
        </a:spcAft>
        <a:defRPr sz="3000" b="1">
          <a:solidFill>
            <a:srgbClr val="D33325"/>
          </a:solidFill>
          <a:latin typeface="Arial" panose="020B0604020202020204" pitchFamily="34" charset="0"/>
        </a:defRPr>
      </a:lvl9pPr>
    </p:titleStyle>
    <p:bodyStyle>
      <a:lvl1pPr algn="l" rtl="0" fontAlgn="base">
        <a:spcBef>
          <a:spcPct val="45000"/>
        </a:spcBef>
        <a:spcAft>
          <a:spcPct val="20000"/>
        </a:spcAft>
        <a:buClr>
          <a:srgbClr val="0066CC"/>
        </a:buClr>
        <a:defRPr sz="3000" kern="1200">
          <a:solidFill>
            <a:schemeClr val="tx1"/>
          </a:solidFill>
          <a:latin typeface="+mn-lt"/>
          <a:ea typeface="+mn-ea"/>
          <a:cs typeface="+mn-cs"/>
        </a:defRPr>
      </a:lvl1pPr>
      <a:lvl2pPr marL="514350" indent="-400050" algn="l" rtl="0" fontAlgn="base">
        <a:spcBef>
          <a:spcPct val="45000"/>
        </a:spcBef>
        <a:spcAft>
          <a:spcPct val="20000"/>
        </a:spcAft>
        <a:buClr>
          <a:srgbClr val="D33325"/>
        </a:buClr>
        <a:buFont typeface="Arial" panose="020B0604020202020204" pitchFamily="34" charset="0"/>
        <a:buChar char="•"/>
        <a:defRPr sz="3000" kern="1200">
          <a:solidFill>
            <a:schemeClr val="tx1"/>
          </a:solidFill>
          <a:latin typeface="+mn-lt"/>
          <a:ea typeface="+mn-ea"/>
          <a:cs typeface="+mn-cs"/>
        </a:defRPr>
      </a:lvl2pPr>
      <a:lvl3pPr marL="1254125" indent="-450850" algn="l" rtl="0" fontAlgn="base">
        <a:spcBef>
          <a:spcPct val="45000"/>
        </a:spcBef>
        <a:spcAft>
          <a:spcPct val="20000"/>
        </a:spcAft>
        <a:buClr>
          <a:srgbClr val="D33325"/>
        </a:buClr>
        <a:buFont typeface="Arial" panose="020B0604020202020204" pitchFamily="34" charset="0"/>
        <a:buChar char="–"/>
        <a:defRPr sz="2800" kern="1200">
          <a:solidFill>
            <a:schemeClr val="tx1"/>
          </a:solidFill>
          <a:latin typeface="+mn-lt"/>
          <a:ea typeface="+mn-ea"/>
          <a:cs typeface="+mn-cs"/>
        </a:defRPr>
      </a:lvl3pPr>
      <a:lvl4pPr marL="1828800" indent="-342900"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4pPr>
      <a:lvl5pPr marL="2286000" indent="-334963"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4A76C2D-94A9-48E8-8E91-3EC3F03B3B5C}"/>
              </a:ext>
            </a:extLst>
          </p:cNvPr>
          <p:cNvSpPr>
            <a:spLocks noGrp="1" noChangeArrowheads="1"/>
          </p:cNvSpPr>
          <p:nvPr>
            <p:ph type="title"/>
          </p:nvPr>
        </p:nvSpPr>
        <p:spPr bwMode="auto">
          <a:xfrm>
            <a:off x="406400" y="76200"/>
            <a:ext cx="113792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57348" name="Text Box 4">
            <a:extLst>
              <a:ext uri="{FF2B5EF4-FFF2-40B4-BE49-F238E27FC236}">
                <a16:creationId xmlns:a16="http://schemas.microsoft.com/office/drawing/2014/main" id="{A58D2809-C182-40B6-9D89-03B60F860184}"/>
              </a:ext>
            </a:extLst>
          </p:cNvPr>
          <p:cNvSpPr txBox="1">
            <a:spLocks noChangeArrowheads="1"/>
          </p:cNvSpPr>
          <p:nvPr/>
        </p:nvSpPr>
        <p:spPr bwMode="auto">
          <a:xfrm>
            <a:off x="304800" y="6537326"/>
            <a:ext cx="7315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r>
              <a:rPr lang="en-US" altLang="en-US" sz="1000"/>
              <a:t>Copyright © 2008 Pearson Education Inc., publishing as Pearson Addison-Wesley</a:t>
            </a:r>
          </a:p>
        </p:txBody>
      </p:sp>
      <p:sp>
        <p:nvSpPr>
          <p:cNvPr id="57349" name="Line 5">
            <a:extLst>
              <a:ext uri="{FF2B5EF4-FFF2-40B4-BE49-F238E27FC236}">
                <a16:creationId xmlns:a16="http://schemas.microsoft.com/office/drawing/2014/main" id="{1F08F814-569F-4BD9-96BD-35924602947B}"/>
              </a:ext>
            </a:extLst>
          </p:cNvPr>
          <p:cNvSpPr>
            <a:spLocks noChangeShapeType="1"/>
          </p:cNvSpPr>
          <p:nvPr/>
        </p:nvSpPr>
        <p:spPr bwMode="auto">
          <a:xfrm>
            <a:off x="406400" y="6553200"/>
            <a:ext cx="113792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0" name="Line 6">
            <a:extLst>
              <a:ext uri="{FF2B5EF4-FFF2-40B4-BE49-F238E27FC236}">
                <a16:creationId xmlns:a16="http://schemas.microsoft.com/office/drawing/2014/main" id="{E90CD585-584A-416B-89F8-991DE6FD10A8}"/>
              </a:ext>
            </a:extLst>
          </p:cNvPr>
          <p:cNvSpPr>
            <a:spLocks noChangeShapeType="1"/>
          </p:cNvSpPr>
          <p:nvPr/>
        </p:nvSpPr>
        <p:spPr bwMode="auto">
          <a:xfrm>
            <a:off x="406400" y="609600"/>
            <a:ext cx="113792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7353" name="Rectangle 9">
            <a:extLst>
              <a:ext uri="{FF2B5EF4-FFF2-40B4-BE49-F238E27FC236}">
                <a16:creationId xmlns:a16="http://schemas.microsoft.com/office/drawing/2014/main" id="{EEA13728-5A94-443C-A290-DEC75F10CE17}"/>
              </a:ext>
            </a:extLst>
          </p:cNvPr>
          <p:cNvSpPr>
            <a:spLocks noGrp="1" noChangeArrowheads="1"/>
          </p:cNvSpPr>
          <p:nvPr>
            <p:ph type="body" idx="1"/>
          </p:nvPr>
        </p:nvSpPr>
        <p:spPr bwMode="auto">
          <a:xfrm>
            <a:off x="304800" y="685801"/>
            <a:ext cx="114808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a:t>Click to edit Master text styles</a:t>
            </a:r>
          </a:p>
          <a:p>
            <a:pPr lvl="2"/>
            <a:r>
              <a:rPr lang="en-US" altLang="en-US"/>
              <a:t>Second level</a:t>
            </a:r>
          </a:p>
          <a:p>
            <a:pPr lvl="3"/>
            <a:r>
              <a:rPr lang="en-US" altLang="en-US"/>
              <a:t>Third level</a:t>
            </a:r>
          </a:p>
          <a:p>
            <a:pPr lvl="4"/>
            <a:r>
              <a:rPr lang="en-US" altLang="en-US"/>
              <a:t>Fourth level</a:t>
            </a:r>
          </a:p>
          <a:p>
            <a:pPr lvl="4"/>
            <a:r>
              <a:rPr lang="en-US" altLang="en-US"/>
              <a:t>Fifth level</a:t>
            </a:r>
          </a:p>
        </p:txBody>
      </p:sp>
    </p:spTree>
    <p:extLst>
      <p:ext uri="{BB962C8B-B14F-4D97-AF65-F5344CB8AC3E}">
        <p14:creationId xmlns:p14="http://schemas.microsoft.com/office/powerpoint/2010/main" val="39873543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50850" indent="-450850" algn="l" rtl="0" fontAlgn="base">
        <a:lnSpc>
          <a:spcPct val="90000"/>
        </a:lnSpc>
        <a:spcBef>
          <a:spcPct val="0"/>
        </a:spcBef>
        <a:spcAft>
          <a:spcPct val="0"/>
        </a:spcAft>
        <a:defRPr sz="3000" b="1" kern="1200">
          <a:solidFill>
            <a:srgbClr val="D33325"/>
          </a:solidFill>
          <a:latin typeface="+mj-lt"/>
          <a:ea typeface="+mj-ea"/>
          <a:cs typeface="+mj-cs"/>
        </a:defRPr>
      </a:lvl1pPr>
      <a:lvl2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2pPr>
      <a:lvl3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3pPr>
      <a:lvl4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4pPr>
      <a:lvl5pPr marL="450850" indent="-450850" algn="l" rtl="0" fontAlgn="base">
        <a:lnSpc>
          <a:spcPct val="90000"/>
        </a:lnSpc>
        <a:spcBef>
          <a:spcPct val="0"/>
        </a:spcBef>
        <a:spcAft>
          <a:spcPct val="0"/>
        </a:spcAft>
        <a:defRPr sz="3000" b="1">
          <a:solidFill>
            <a:srgbClr val="D33325"/>
          </a:solidFill>
          <a:latin typeface="Arial" panose="020B0604020202020204" pitchFamily="34" charset="0"/>
        </a:defRPr>
      </a:lvl5pPr>
      <a:lvl6pPr marL="908050" indent="-450850" algn="l" rtl="0" fontAlgn="base">
        <a:lnSpc>
          <a:spcPct val="90000"/>
        </a:lnSpc>
        <a:spcBef>
          <a:spcPct val="0"/>
        </a:spcBef>
        <a:spcAft>
          <a:spcPct val="0"/>
        </a:spcAft>
        <a:defRPr sz="3000" b="1">
          <a:solidFill>
            <a:srgbClr val="D33325"/>
          </a:solidFill>
          <a:latin typeface="Arial" panose="020B0604020202020204" pitchFamily="34" charset="0"/>
        </a:defRPr>
      </a:lvl6pPr>
      <a:lvl7pPr marL="1365250" indent="-450850" algn="l" rtl="0" fontAlgn="base">
        <a:lnSpc>
          <a:spcPct val="90000"/>
        </a:lnSpc>
        <a:spcBef>
          <a:spcPct val="0"/>
        </a:spcBef>
        <a:spcAft>
          <a:spcPct val="0"/>
        </a:spcAft>
        <a:defRPr sz="3000" b="1">
          <a:solidFill>
            <a:srgbClr val="D33325"/>
          </a:solidFill>
          <a:latin typeface="Arial" panose="020B0604020202020204" pitchFamily="34" charset="0"/>
        </a:defRPr>
      </a:lvl7pPr>
      <a:lvl8pPr marL="1822450" indent="-450850" algn="l" rtl="0" fontAlgn="base">
        <a:lnSpc>
          <a:spcPct val="90000"/>
        </a:lnSpc>
        <a:spcBef>
          <a:spcPct val="0"/>
        </a:spcBef>
        <a:spcAft>
          <a:spcPct val="0"/>
        </a:spcAft>
        <a:defRPr sz="3000" b="1">
          <a:solidFill>
            <a:srgbClr val="D33325"/>
          </a:solidFill>
          <a:latin typeface="Arial" panose="020B0604020202020204" pitchFamily="34" charset="0"/>
        </a:defRPr>
      </a:lvl8pPr>
      <a:lvl9pPr marL="2279650" indent="-450850" algn="l" rtl="0" fontAlgn="base">
        <a:lnSpc>
          <a:spcPct val="90000"/>
        </a:lnSpc>
        <a:spcBef>
          <a:spcPct val="0"/>
        </a:spcBef>
        <a:spcAft>
          <a:spcPct val="0"/>
        </a:spcAft>
        <a:defRPr sz="3000" b="1">
          <a:solidFill>
            <a:srgbClr val="D33325"/>
          </a:solidFill>
          <a:latin typeface="Arial" panose="020B0604020202020204" pitchFamily="34" charset="0"/>
        </a:defRPr>
      </a:lvl9pPr>
    </p:titleStyle>
    <p:bodyStyle>
      <a:lvl1pPr algn="l" rtl="0" fontAlgn="base">
        <a:spcBef>
          <a:spcPct val="45000"/>
        </a:spcBef>
        <a:spcAft>
          <a:spcPct val="20000"/>
        </a:spcAft>
        <a:buClr>
          <a:srgbClr val="0066CC"/>
        </a:buClr>
        <a:defRPr sz="3000" kern="1200">
          <a:solidFill>
            <a:schemeClr val="tx1"/>
          </a:solidFill>
          <a:latin typeface="+mn-lt"/>
          <a:ea typeface="+mn-ea"/>
          <a:cs typeface="+mn-cs"/>
        </a:defRPr>
      </a:lvl1pPr>
      <a:lvl2pPr marL="514350" indent="-400050" algn="l" rtl="0" fontAlgn="base">
        <a:spcBef>
          <a:spcPct val="45000"/>
        </a:spcBef>
        <a:spcAft>
          <a:spcPct val="20000"/>
        </a:spcAft>
        <a:buClr>
          <a:srgbClr val="D33325"/>
        </a:buClr>
        <a:buFont typeface="Arial" panose="020B0604020202020204" pitchFamily="34" charset="0"/>
        <a:buChar char="•"/>
        <a:defRPr sz="3000" kern="1200">
          <a:solidFill>
            <a:schemeClr val="tx1"/>
          </a:solidFill>
          <a:latin typeface="+mn-lt"/>
          <a:ea typeface="+mn-ea"/>
          <a:cs typeface="+mn-cs"/>
        </a:defRPr>
      </a:lvl2pPr>
      <a:lvl3pPr marL="1254125" indent="-450850" algn="l" rtl="0" fontAlgn="base">
        <a:spcBef>
          <a:spcPct val="45000"/>
        </a:spcBef>
        <a:spcAft>
          <a:spcPct val="20000"/>
        </a:spcAft>
        <a:buClr>
          <a:srgbClr val="D33325"/>
        </a:buClr>
        <a:buFont typeface="Arial" panose="020B0604020202020204" pitchFamily="34" charset="0"/>
        <a:buChar char="–"/>
        <a:defRPr sz="2800" kern="1200">
          <a:solidFill>
            <a:schemeClr val="tx1"/>
          </a:solidFill>
          <a:latin typeface="+mn-lt"/>
          <a:ea typeface="+mn-ea"/>
          <a:cs typeface="+mn-cs"/>
        </a:defRPr>
      </a:lvl3pPr>
      <a:lvl4pPr marL="1828800" indent="-342900"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4pPr>
      <a:lvl5pPr marL="2286000" indent="-334963" algn="l" rtl="0" fontAlgn="base">
        <a:spcBef>
          <a:spcPct val="45000"/>
        </a:spcBef>
        <a:spcAft>
          <a:spcPct val="20000"/>
        </a:spcAft>
        <a:buClr>
          <a:srgbClr val="D33325"/>
        </a:buClr>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5.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en.wikipedia.org/wiki/Dyadics" TargetMode="Externa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2EA6240-1372-42AB-8D00-0CE935F4D407}"/>
              </a:ext>
            </a:extLst>
          </p:cNvPr>
          <p:cNvSpPr>
            <a:spLocks noGrp="1" noChangeArrowheads="1"/>
          </p:cNvSpPr>
          <p:nvPr>
            <p:ph type="ctrTitle"/>
          </p:nvPr>
        </p:nvSpPr>
        <p:spPr>
          <a:xfrm>
            <a:off x="1799169" y="1232035"/>
            <a:ext cx="11612033" cy="812530"/>
          </a:xfrm>
        </p:spPr>
        <p:txBody>
          <a:bodyPr/>
          <a:lstStyle/>
          <a:p>
            <a:r>
              <a:rPr lang="en-US" altLang="en-US" sz="5200">
                <a:latin typeface="Times New Roman" panose="02020603050405020304" pitchFamily="18" charset="0"/>
              </a:rPr>
              <a:t>Chapter 32</a:t>
            </a:r>
            <a:endParaRPr lang="en-US" altLang="en-US">
              <a:latin typeface="Times New Roman" panose="02020603050405020304" pitchFamily="18" charset="0"/>
            </a:endParaRPr>
          </a:p>
        </p:txBody>
      </p:sp>
      <p:sp>
        <p:nvSpPr>
          <p:cNvPr id="79875" name="Rectangle 3">
            <a:extLst>
              <a:ext uri="{FF2B5EF4-FFF2-40B4-BE49-F238E27FC236}">
                <a16:creationId xmlns:a16="http://schemas.microsoft.com/office/drawing/2014/main" id="{2C33870C-1F75-432B-85F3-14D32EB812F6}"/>
              </a:ext>
            </a:extLst>
          </p:cNvPr>
          <p:cNvSpPr>
            <a:spLocks noGrp="1" noChangeArrowheads="1"/>
          </p:cNvSpPr>
          <p:nvPr>
            <p:ph type="subTitle" idx="1"/>
          </p:nvPr>
        </p:nvSpPr>
        <p:spPr>
          <a:xfrm>
            <a:off x="3657600" y="2441575"/>
            <a:ext cx="6781800" cy="854080"/>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pPr>
              <a:lnSpc>
                <a:spcPct val="90000"/>
              </a:lnSpc>
            </a:pPr>
            <a:r>
              <a:rPr lang="en-US" altLang="en-US" dirty="0">
                <a:latin typeface="Times New Roman" panose="02020603050405020304" pitchFamily="18" charset="0"/>
              </a:rPr>
              <a:t>Electromagnetic Waves</a:t>
            </a:r>
          </a:p>
        </p:txBody>
      </p:sp>
    </p:spTree>
    <p:custDataLst>
      <p:tags r:id="rId1"/>
    </p:custDataLst>
    <p:extLst>
      <p:ext uri="{BB962C8B-B14F-4D97-AF65-F5344CB8AC3E}">
        <p14:creationId xmlns:p14="http://schemas.microsoft.com/office/powerpoint/2010/main" val="36223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CC89BDD-EF85-4AFD-A376-D40B3B588E41}"/>
              </a:ext>
            </a:extLst>
          </p:cNvPr>
          <p:cNvSpPr>
            <a:spLocks noGrp="1"/>
          </p:cNvSpPr>
          <p:nvPr>
            <p:ph type="title"/>
          </p:nvPr>
        </p:nvSpPr>
        <p:spPr>
          <a:xfrm>
            <a:off x="838200" y="365125"/>
            <a:ext cx="10515600" cy="6284913"/>
          </a:xfrm>
        </p:spPr>
        <p:txBody>
          <a:bodyPr>
            <a:normAutofit fontScale="90000"/>
          </a:bodyPr>
          <a:lstStyle/>
          <a:p>
            <a:pPr algn="ctr"/>
            <a:br>
              <a:rPr lang="en-US" sz="3600" dirty="0"/>
            </a:br>
            <a:r>
              <a:rPr lang="en-US" sz="3600" dirty="0"/>
              <a:t>Not all light is visible.</a:t>
            </a:r>
            <a:br>
              <a:rPr lang="en-US" sz="3600" dirty="0"/>
            </a:br>
            <a:r>
              <a:rPr lang="en-US" sz="3600" dirty="0"/>
              <a:t>  </a:t>
            </a:r>
            <a:br>
              <a:rPr lang="en-US" sz="3600" dirty="0"/>
            </a:br>
            <a:r>
              <a:rPr lang="en-US" sz="4000" b="1" dirty="0"/>
              <a:t>The electromagnetic spectrum</a:t>
            </a:r>
            <a:r>
              <a:rPr lang="en-US" sz="3600" b="1" dirty="0"/>
              <a:t>:</a:t>
            </a:r>
            <a:br>
              <a:rPr lang="en-US" sz="3600" dirty="0"/>
            </a:br>
            <a:r>
              <a:rPr lang="en-US" sz="2800" b="1" dirty="0"/>
              <a:t>   Radio Microwave Infrared </a:t>
            </a:r>
            <a:r>
              <a:rPr lang="en-US" sz="2800" b="1" u="sng" dirty="0"/>
              <a:t>Visible</a:t>
            </a:r>
            <a:r>
              <a:rPr lang="en-US" sz="2800" b="1" dirty="0"/>
              <a:t> Ultraviolet X-Rays Gamma Rays</a:t>
            </a:r>
            <a:br>
              <a:rPr lang="en-US" sz="3600" dirty="0"/>
            </a:br>
            <a:r>
              <a:rPr lang="en-US" sz="3600" b="1" dirty="0"/>
              <a:t>-----------------------------------------------------------&gt; Energy, frequency</a:t>
            </a:r>
            <a:r>
              <a:rPr lang="en-US" sz="3600" dirty="0"/>
              <a:t> (</a:t>
            </a:r>
            <a:r>
              <a:rPr lang="en-US" sz="4000" b="1" dirty="0"/>
              <a:t>E = </a:t>
            </a:r>
            <a:r>
              <a:rPr lang="en-US" sz="4000" b="1" dirty="0" err="1"/>
              <a:t>hf</a:t>
            </a:r>
            <a:r>
              <a:rPr lang="en-US" sz="3600" dirty="0"/>
              <a:t>)</a:t>
            </a:r>
            <a:br>
              <a:rPr lang="en-US" sz="3600" dirty="0"/>
            </a:br>
            <a:r>
              <a:rPr lang="en-US" sz="3600" b="1" dirty="0"/>
              <a:t>Wavelength</a:t>
            </a:r>
            <a:r>
              <a:rPr lang="en-US" sz="3600" dirty="0"/>
              <a:t> </a:t>
            </a:r>
            <a:r>
              <a:rPr lang="en-US" sz="4000" b="1" dirty="0"/>
              <a:t>λ = c/f </a:t>
            </a:r>
            <a:r>
              <a:rPr lang="en-US" sz="4000" dirty="0"/>
              <a:t> </a:t>
            </a:r>
            <a:r>
              <a:rPr lang="en-US" sz="3600" dirty="0"/>
              <a:t>&lt;</a:t>
            </a:r>
            <a:r>
              <a:rPr lang="en-US" sz="3600" b="1" dirty="0"/>
              <a:t>--------------------------------------------</a:t>
            </a:r>
            <a:br>
              <a:rPr lang="en-US" sz="3600" dirty="0"/>
            </a:br>
            <a:br>
              <a:rPr lang="en-US" sz="3600" dirty="0"/>
            </a:br>
            <a:r>
              <a:rPr lang="en-US" sz="3600" b="1" dirty="0"/>
              <a:t>A </a:t>
            </a:r>
            <a:r>
              <a:rPr lang="en-US" sz="4000" b="1" dirty="0"/>
              <a:t>nanometer</a:t>
            </a:r>
            <a:r>
              <a:rPr lang="en-US" sz="3600" dirty="0"/>
              <a:t> is a billionth of a meter.</a:t>
            </a:r>
            <a:br>
              <a:rPr lang="en-US" sz="3600" dirty="0"/>
            </a:br>
            <a:r>
              <a:rPr lang="en-US" sz="3600" dirty="0"/>
              <a:t>Visible light has a range of </a:t>
            </a:r>
            <a:r>
              <a:rPr lang="en-US" sz="3600" b="1" dirty="0"/>
              <a:t>400-700 nanometers</a:t>
            </a:r>
            <a:r>
              <a:rPr lang="en-US" sz="3600" dirty="0"/>
              <a:t>.</a:t>
            </a:r>
            <a:br>
              <a:rPr lang="en-US" sz="3600" dirty="0"/>
            </a:br>
            <a:br>
              <a:rPr lang="en-US" sz="3600" dirty="0"/>
            </a:br>
            <a:r>
              <a:rPr lang="en-US" sz="3600" dirty="0"/>
              <a:t>The </a:t>
            </a:r>
            <a:r>
              <a:rPr lang="en-US" sz="4000" b="1" dirty="0"/>
              <a:t>speed of light </a:t>
            </a:r>
            <a:r>
              <a:rPr lang="en-US" sz="3600" dirty="0"/>
              <a:t>in a vacuum or air is </a:t>
            </a:r>
            <a:r>
              <a:rPr lang="en-US" sz="3600" b="1" dirty="0"/>
              <a:t>c = 186,000 mi/s </a:t>
            </a:r>
            <a:br>
              <a:rPr lang="en-US" sz="3600" b="1" dirty="0"/>
            </a:br>
            <a:r>
              <a:rPr lang="en-US" sz="3600" dirty="0"/>
              <a:t>= 3.0 x 10</a:t>
            </a:r>
            <a:r>
              <a:rPr lang="en-US" sz="3600" baseline="30000" dirty="0"/>
              <a:t>8</a:t>
            </a:r>
            <a:r>
              <a:rPr lang="en-US" sz="3600" dirty="0"/>
              <a:t> m/s</a:t>
            </a:r>
            <a:r>
              <a:rPr lang="en-US" dirty="0"/>
              <a:t>.</a:t>
            </a:r>
            <a:br>
              <a:rPr lang="en-US" dirty="0"/>
            </a:br>
            <a:endParaRPr lang="en-US" dirty="0"/>
          </a:p>
        </p:txBody>
      </p:sp>
    </p:spTree>
    <p:extLst>
      <p:ext uri="{BB962C8B-B14F-4D97-AF65-F5344CB8AC3E}">
        <p14:creationId xmlns:p14="http://schemas.microsoft.com/office/powerpoint/2010/main" val="149758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EE03A76-47FD-4690-9E1C-57B450D29E3C}"/>
              </a:ext>
            </a:extLst>
          </p:cNvPr>
          <p:cNvSpPr>
            <a:spLocks noGrp="1"/>
          </p:cNvSpPr>
          <p:nvPr>
            <p:ph type="title"/>
          </p:nvPr>
        </p:nvSpPr>
        <p:spPr>
          <a:xfrm>
            <a:off x="838200" y="365125"/>
            <a:ext cx="10515600" cy="6310313"/>
          </a:xfrm>
        </p:spPr>
        <p:txBody>
          <a:bodyPr>
            <a:normAutofit fontScale="90000"/>
          </a:bodyPr>
          <a:lstStyle/>
          <a:p>
            <a:br>
              <a:rPr lang="en-US" sz="3600" b="1" dirty="0"/>
            </a:br>
            <a:r>
              <a:rPr lang="en-US" sz="3600" b="1" dirty="0"/>
              <a:t>Power:  P = </a:t>
            </a:r>
            <a:r>
              <a:rPr lang="en-US" sz="3600" b="1" dirty="0" err="1"/>
              <a:t>loop∫S∙dA</a:t>
            </a:r>
            <a:r>
              <a:rPr lang="en-US" sz="3600" b="1" dirty="0"/>
              <a:t>, </a:t>
            </a:r>
            <a:r>
              <a:rPr lang="en-US" sz="3600" dirty="0"/>
              <a:t>where </a:t>
            </a:r>
            <a:r>
              <a:rPr lang="en-US" sz="3600" b="1" dirty="0"/>
              <a:t>S = (1/μ</a:t>
            </a:r>
            <a:r>
              <a:rPr lang="en-US" sz="3600" b="1" baseline="-25000" dirty="0"/>
              <a:t>0</a:t>
            </a:r>
            <a:r>
              <a:rPr lang="en-US" sz="3600" b="1" dirty="0"/>
              <a:t>) E X B</a:t>
            </a:r>
            <a:r>
              <a:rPr lang="en-US" sz="3600" dirty="0"/>
              <a:t>, </a:t>
            </a:r>
            <a:r>
              <a:rPr lang="en-US" sz="3600" b="1" dirty="0"/>
              <a:t>Poynting Vector.</a:t>
            </a:r>
            <a:br>
              <a:rPr lang="en-US" sz="3600" dirty="0"/>
            </a:br>
            <a:br>
              <a:rPr lang="en-US" sz="3600" dirty="0"/>
            </a:br>
            <a:r>
              <a:rPr lang="en-US" sz="3600" dirty="0"/>
              <a:t>Average </a:t>
            </a:r>
            <a:r>
              <a:rPr lang="en-US" sz="3600" b="1" dirty="0"/>
              <a:t>S </a:t>
            </a:r>
            <a:r>
              <a:rPr lang="en-US" sz="3600" dirty="0"/>
              <a:t>is called the  </a:t>
            </a:r>
            <a:r>
              <a:rPr lang="en-US" sz="3600" b="1" dirty="0"/>
              <a:t>Intensity</a:t>
            </a:r>
            <a:r>
              <a:rPr lang="en-US" sz="3600" dirty="0"/>
              <a:t>, I = E</a:t>
            </a:r>
            <a:r>
              <a:rPr lang="en-US" sz="3600" baseline="-25000" dirty="0"/>
              <a:t>0</a:t>
            </a:r>
            <a:r>
              <a:rPr lang="en-US" sz="3600" dirty="0"/>
              <a:t>B</a:t>
            </a:r>
            <a:r>
              <a:rPr lang="en-US" sz="3600" baseline="-25000" dirty="0"/>
              <a:t>0</a:t>
            </a:r>
            <a:r>
              <a:rPr lang="en-US" sz="3600" dirty="0"/>
              <a:t>/2μ</a:t>
            </a:r>
            <a:r>
              <a:rPr lang="en-US" sz="3600" baseline="-25000" dirty="0"/>
              <a:t>0 </a:t>
            </a:r>
            <a:r>
              <a:rPr lang="en-US" sz="3600" dirty="0"/>
              <a:t>.</a:t>
            </a:r>
            <a:br>
              <a:rPr lang="en-US" sz="3600" dirty="0"/>
            </a:br>
            <a:br>
              <a:rPr lang="en-US" sz="3600" dirty="0"/>
            </a:br>
            <a:r>
              <a:rPr lang="en-US" sz="3600" b="1" dirty="0"/>
              <a:t>Radiation pressure:  </a:t>
            </a:r>
            <a:r>
              <a:rPr lang="en-US" sz="3600" dirty="0"/>
              <a:t>p = I/c, for absorbed, 2I/c for reflected.</a:t>
            </a:r>
            <a:br>
              <a:rPr lang="en-US" sz="3600" dirty="0"/>
            </a:br>
            <a:br>
              <a:rPr lang="en-US" sz="3600" dirty="0"/>
            </a:br>
            <a:r>
              <a:rPr lang="en-US" sz="3600" dirty="0"/>
              <a:t>Electromagnetic waves (if contained) can be standing waves for E and B like waves on a rope.  </a:t>
            </a:r>
            <a:r>
              <a:rPr lang="en-US" sz="3600" b="1" dirty="0"/>
              <a:t>E</a:t>
            </a:r>
            <a:r>
              <a:rPr lang="en-US" sz="3600" dirty="0"/>
              <a:t> and </a:t>
            </a:r>
            <a:r>
              <a:rPr lang="en-US" sz="3600" b="1" dirty="0"/>
              <a:t>B</a:t>
            </a:r>
            <a:r>
              <a:rPr lang="en-US" sz="3600" dirty="0"/>
              <a:t> are represented in the Hertz format as perpendicular, and this light is a transverse wave.  However, Nicola Tesla claimed that it could be represented as a longitudinal wave, and this is also true mathematically (though almost never considered because light has no medium like sound—unless somehow the dark energy in space enters in).</a:t>
            </a:r>
            <a:br>
              <a:rPr lang="en-US" dirty="0"/>
            </a:br>
            <a:endParaRPr lang="en-US" dirty="0"/>
          </a:p>
        </p:txBody>
      </p:sp>
    </p:spTree>
    <p:extLst>
      <p:ext uri="{BB962C8B-B14F-4D97-AF65-F5344CB8AC3E}">
        <p14:creationId xmlns:p14="http://schemas.microsoft.com/office/powerpoint/2010/main" val="373952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AF608FB-B286-4EDB-B0BD-720BE9C8CE91}"/>
              </a:ext>
            </a:extLst>
          </p:cNvPr>
          <p:cNvSpPr>
            <a:spLocks noGrp="1"/>
          </p:cNvSpPr>
          <p:nvPr>
            <p:ph type="title"/>
          </p:nvPr>
        </p:nvSpPr>
        <p:spPr>
          <a:xfrm>
            <a:off x="838200" y="365125"/>
            <a:ext cx="10515600" cy="6222106"/>
          </a:xfrm>
        </p:spPr>
        <p:txBody>
          <a:bodyPr>
            <a:normAutofit fontScale="90000"/>
          </a:bodyPr>
          <a:lstStyle/>
          <a:p>
            <a:br>
              <a:rPr lang="en-US" sz="4000" b="1" dirty="0"/>
            </a:br>
            <a:r>
              <a:rPr lang="en-US" sz="4000" b="1" dirty="0"/>
              <a:t>Transparent</a:t>
            </a:r>
            <a:r>
              <a:rPr lang="en-US" sz="4000" dirty="0"/>
              <a:t> materials allow light to be passed on by vibrating electrons. A chain of absorptions and re-emissions occurs. This slows the passage of light and the speed of light is thus smaller in a dense medium. </a:t>
            </a:r>
            <a:br>
              <a:rPr lang="en-US" sz="4000" dirty="0"/>
            </a:br>
            <a:br>
              <a:rPr lang="en-US" sz="4000" dirty="0"/>
            </a:br>
            <a:r>
              <a:rPr lang="en-US" sz="4000" b="1" dirty="0"/>
              <a:t>Opaque</a:t>
            </a:r>
            <a:r>
              <a:rPr lang="en-US" sz="4000" dirty="0"/>
              <a:t> materials absorb all the light, turning it into random kinetic energy. Metals are opaque because their free electrons dissipate order by colliding.</a:t>
            </a:r>
            <a:br>
              <a:rPr lang="en-US" sz="4000" dirty="0"/>
            </a:br>
            <a:br>
              <a:rPr lang="en-US" sz="4000" dirty="0"/>
            </a:br>
            <a:r>
              <a:rPr lang="en-US" sz="4000" dirty="0"/>
              <a:t>The </a:t>
            </a:r>
            <a:r>
              <a:rPr lang="en-US" sz="4000" b="1" dirty="0"/>
              <a:t>eye</a:t>
            </a:r>
            <a:r>
              <a:rPr lang="en-US" sz="4000" dirty="0"/>
              <a:t> involves an adjustable lens which focuses an inverted image on the retina. The brain makes the image erect. Rods record black and white, and cones color.</a:t>
            </a:r>
            <a:br>
              <a:rPr lang="en-US" dirty="0"/>
            </a:br>
            <a:endParaRPr lang="en-US" dirty="0"/>
          </a:p>
        </p:txBody>
      </p:sp>
    </p:spTree>
    <p:extLst>
      <p:ext uri="{BB962C8B-B14F-4D97-AF65-F5344CB8AC3E}">
        <p14:creationId xmlns:p14="http://schemas.microsoft.com/office/powerpoint/2010/main" val="31949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B620-ACF0-4C67-8FCC-745EB02FE0AA}"/>
              </a:ext>
            </a:extLst>
          </p:cNvPr>
          <p:cNvSpPr>
            <a:spLocks noGrp="1"/>
          </p:cNvSpPr>
          <p:nvPr>
            <p:ph type="title"/>
          </p:nvPr>
        </p:nvSpPr>
        <p:spPr>
          <a:xfrm>
            <a:off x="838200" y="693599"/>
            <a:ext cx="10515600" cy="6000164"/>
          </a:xfrm>
        </p:spPr>
        <p:txBody>
          <a:bodyPr>
            <a:normAutofit/>
          </a:bodyPr>
          <a:lstStyle/>
          <a:p>
            <a:r>
              <a:rPr lang="en-US" dirty="0"/>
              <a:t>The color of an object results from</a:t>
            </a:r>
            <a:r>
              <a:rPr lang="en-US" b="1" dirty="0"/>
              <a:t> selective reflection</a:t>
            </a:r>
            <a:r>
              <a:rPr lang="en-US" dirty="0"/>
              <a:t>. </a:t>
            </a:r>
            <a:br>
              <a:rPr lang="en-US" dirty="0"/>
            </a:br>
            <a:br>
              <a:rPr lang="en-US" dirty="0"/>
            </a:br>
            <a:r>
              <a:rPr lang="en-US" dirty="0"/>
              <a:t>The sky is blue because of </a:t>
            </a:r>
            <a:r>
              <a:rPr lang="en-US" b="1" dirty="0"/>
              <a:t>preferential scattering of blue light</a:t>
            </a:r>
            <a:r>
              <a:rPr lang="en-US" dirty="0"/>
              <a:t>. </a:t>
            </a:r>
            <a:br>
              <a:rPr lang="en-US" dirty="0"/>
            </a:br>
            <a:br>
              <a:rPr lang="en-US" dirty="0"/>
            </a:br>
            <a:r>
              <a:rPr lang="en-US" b="1" dirty="0"/>
              <a:t>c = f λ</a:t>
            </a:r>
            <a:r>
              <a:rPr lang="en-US" dirty="0"/>
              <a:t>  --The </a:t>
            </a:r>
            <a:r>
              <a:rPr lang="en-US" b="1" dirty="0"/>
              <a:t>light (and wave) velocity formula</a:t>
            </a:r>
            <a:r>
              <a:rPr lang="en-US" dirty="0"/>
              <a:t>.</a:t>
            </a:r>
            <a:br>
              <a:rPr lang="en-US" dirty="0"/>
            </a:br>
            <a:endParaRPr lang="en-US" dirty="0"/>
          </a:p>
        </p:txBody>
      </p:sp>
    </p:spTree>
    <p:extLst>
      <p:ext uri="{BB962C8B-B14F-4D97-AF65-F5344CB8AC3E}">
        <p14:creationId xmlns:p14="http://schemas.microsoft.com/office/powerpoint/2010/main" val="222602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A935C4C-626C-4C97-96AB-3B026DD19976}"/>
              </a:ext>
            </a:extLst>
          </p:cNvPr>
          <p:cNvSpPr>
            <a:spLocks noGrp="1" noChangeArrowheads="1"/>
          </p:cNvSpPr>
          <p:nvPr>
            <p:ph type="ctrTitle"/>
          </p:nvPr>
        </p:nvSpPr>
        <p:spPr>
          <a:xfrm>
            <a:off x="1799169" y="1232035"/>
            <a:ext cx="11612033" cy="812530"/>
          </a:xfrm>
        </p:spPr>
        <p:txBody>
          <a:bodyPr/>
          <a:lstStyle/>
          <a:p>
            <a:r>
              <a:rPr lang="en-US" altLang="en-US" sz="5200">
                <a:latin typeface="Times New Roman" panose="02020603050405020304" pitchFamily="18" charset="0"/>
              </a:rPr>
              <a:t>Chapter 33</a:t>
            </a:r>
            <a:endParaRPr lang="en-US" altLang="en-US">
              <a:latin typeface="Times New Roman" panose="02020603050405020304" pitchFamily="18" charset="0"/>
            </a:endParaRPr>
          </a:p>
        </p:txBody>
      </p:sp>
      <p:sp>
        <p:nvSpPr>
          <p:cNvPr id="79875" name="Rectangle 3">
            <a:extLst>
              <a:ext uri="{FF2B5EF4-FFF2-40B4-BE49-F238E27FC236}">
                <a16:creationId xmlns:a16="http://schemas.microsoft.com/office/drawing/2014/main" id="{B324731C-7AA4-4B0D-8C97-2C240038342A}"/>
              </a:ext>
            </a:extLst>
          </p:cNvPr>
          <p:cNvSpPr>
            <a:spLocks noGrp="1" noChangeArrowheads="1"/>
          </p:cNvSpPr>
          <p:nvPr>
            <p:ph type="subTitle" idx="1"/>
          </p:nvPr>
        </p:nvSpPr>
        <p:spPr>
          <a:xfrm>
            <a:off x="3657600" y="2441575"/>
            <a:ext cx="6781800" cy="1615827"/>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pPr>
              <a:lnSpc>
                <a:spcPct val="90000"/>
              </a:lnSpc>
            </a:pPr>
            <a:r>
              <a:rPr lang="en-US" altLang="en-US" dirty="0">
                <a:latin typeface="Times New Roman" panose="02020603050405020304" pitchFamily="18" charset="0"/>
              </a:rPr>
              <a:t>The Nature and Propagation of Light</a:t>
            </a:r>
          </a:p>
        </p:txBody>
      </p:sp>
    </p:spTree>
    <p:custDataLst>
      <p:tags r:id="rId1"/>
    </p:custDataLst>
    <p:extLst>
      <p:ext uri="{BB962C8B-B14F-4D97-AF65-F5344CB8AC3E}">
        <p14:creationId xmlns:p14="http://schemas.microsoft.com/office/powerpoint/2010/main" val="192310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a:extLst>
              <a:ext uri="{FF2B5EF4-FFF2-40B4-BE49-F238E27FC236}">
                <a16:creationId xmlns:a16="http://schemas.microsoft.com/office/drawing/2014/main" id="{C18B45CD-8D31-43FA-ACC2-1A9E5843F90D}"/>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Wave fronts and rays</a:t>
            </a:r>
          </a:p>
        </p:txBody>
      </p:sp>
      <p:sp>
        <p:nvSpPr>
          <p:cNvPr id="352259" name="Rectangle 3">
            <a:extLst>
              <a:ext uri="{FF2B5EF4-FFF2-40B4-BE49-F238E27FC236}">
                <a16:creationId xmlns:a16="http://schemas.microsoft.com/office/drawing/2014/main" id="{9DFB06E5-11D6-42DD-BD79-777C8FEB4AE7}"/>
              </a:ext>
            </a:extLst>
          </p:cNvPr>
          <p:cNvSpPr>
            <a:spLocks noGrp="1" noChangeArrowheads="1"/>
          </p:cNvSpPr>
          <p:nvPr>
            <p:ph type="body" idx="1"/>
          </p:nvPr>
        </p:nvSpPr>
        <p:spPr>
          <a:xfrm>
            <a:off x="1785938" y="714376"/>
            <a:ext cx="8839200" cy="1200329"/>
          </a:xfrm>
        </p:spPr>
        <p:txBody>
          <a:bodyPr/>
          <a:lstStyle/>
          <a:p>
            <a:pPr lvl="1"/>
            <a:r>
              <a:rPr lang="en-US" altLang="en-US" sz="2400">
                <a:latin typeface="Times New Roman" panose="02020603050405020304" pitchFamily="18" charset="0"/>
              </a:rPr>
              <a:t>Light is actually a nearly uncountable number of electromagnetic wave fronts, but analysis of refraction or reflection are made possible by treating light as a ray.</a:t>
            </a:r>
          </a:p>
        </p:txBody>
      </p:sp>
      <p:pic>
        <p:nvPicPr>
          <p:cNvPr id="352264" name="Picture 8" descr="33_Figure03-I">
            <a:extLst>
              <a:ext uri="{FF2B5EF4-FFF2-40B4-BE49-F238E27FC236}">
                <a16:creationId xmlns:a16="http://schemas.microsoft.com/office/drawing/2014/main" id="{BAE89546-70BA-4F51-9938-742A3317B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58"/>
          <a:stretch>
            <a:fillRect/>
          </a:stretch>
        </p:blipFill>
        <p:spPr bwMode="auto">
          <a:xfrm>
            <a:off x="2490789" y="1981201"/>
            <a:ext cx="3373437" cy="4302125"/>
          </a:xfrm>
          <a:prstGeom prst="rect">
            <a:avLst/>
          </a:prstGeom>
          <a:noFill/>
          <a:extLst>
            <a:ext uri="{909E8E84-426E-40DD-AFC4-6F175D3DCCD1}">
              <a14:hiddenFill xmlns:a14="http://schemas.microsoft.com/office/drawing/2010/main">
                <a:solidFill>
                  <a:srgbClr val="FFFFFF"/>
                </a:solidFill>
              </a14:hiddenFill>
            </a:ext>
          </a:extLst>
        </p:spPr>
      </p:pic>
      <p:pic>
        <p:nvPicPr>
          <p:cNvPr id="352265" name="Picture 9" descr="33_Figure04-I">
            <a:extLst>
              <a:ext uri="{FF2B5EF4-FFF2-40B4-BE49-F238E27FC236}">
                <a16:creationId xmlns:a16="http://schemas.microsoft.com/office/drawing/2014/main" id="{6AA04E04-D907-4964-B5D4-7EF3A5113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96"/>
          <a:stretch>
            <a:fillRect/>
          </a:stretch>
        </p:blipFill>
        <p:spPr bwMode="auto">
          <a:xfrm>
            <a:off x="7239001" y="1828800"/>
            <a:ext cx="2544763"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19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additive="base">
                                        <p:cTn id="7" dur="500" fill="hold"/>
                                        <p:tgtEl>
                                          <p:spTgt spid="352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2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52264"/>
                                        </p:tgtEl>
                                        <p:attrNameLst>
                                          <p:attrName>style.visibility</p:attrName>
                                        </p:attrNameLst>
                                      </p:cBhvr>
                                      <p:to>
                                        <p:strVal val="visible"/>
                                      </p:to>
                                    </p:set>
                                    <p:animEffect transition="in" filter="dissolve">
                                      <p:cBhvr>
                                        <p:cTn id="13" dur="500"/>
                                        <p:tgtEl>
                                          <p:spTgt spid="35226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52265"/>
                                        </p:tgtEl>
                                        <p:attrNameLst>
                                          <p:attrName>style.visibility</p:attrName>
                                        </p:attrNameLst>
                                      </p:cBhvr>
                                      <p:to>
                                        <p:strVal val="visible"/>
                                      </p:to>
                                    </p:set>
                                    <p:animEffect transition="in" filter="dissolve">
                                      <p:cBhvr>
                                        <p:cTn id="18" dur="500"/>
                                        <p:tgtEl>
                                          <p:spTgt spid="352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26AC-B031-4686-B66C-1BFE1C90817C}"/>
              </a:ext>
            </a:extLst>
          </p:cNvPr>
          <p:cNvSpPr>
            <a:spLocks noGrp="1"/>
          </p:cNvSpPr>
          <p:nvPr>
            <p:ph type="title"/>
          </p:nvPr>
        </p:nvSpPr>
        <p:spPr>
          <a:xfrm>
            <a:off x="838200" y="0"/>
            <a:ext cx="10637520" cy="6858000"/>
          </a:xfrm>
        </p:spPr>
        <p:txBody>
          <a:bodyPr>
            <a:noAutofit/>
          </a:bodyPr>
          <a:lstStyle/>
          <a:p>
            <a:r>
              <a:rPr lang="en-US" sz="3600" b="1" dirty="0"/>
              <a:t>					Optics</a:t>
            </a:r>
            <a:br>
              <a:rPr lang="en-US" sz="3600" b="1" dirty="0"/>
            </a:br>
            <a:r>
              <a:rPr lang="en-US" sz="3600" b="1" dirty="0"/>
              <a:t>			Reflection and Refraction</a:t>
            </a:r>
            <a:br>
              <a:rPr lang="en-US" sz="3200" dirty="0"/>
            </a:br>
            <a:br>
              <a:rPr lang="en-US" sz="3200" dirty="0"/>
            </a:br>
            <a:r>
              <a:rPr lang="en-US" sz="3200" b="1" dirty="0"/>
              <a:t>Geometric optics</a:t>
            </a:r>
            <a:r>
              <a:rPr lang="en-US" sz="3200" dirty="0"/>
              <a:t> assumes light can be represented by </a:t>
            </a:r>
            <a:r>
              <a:rPr lang="en-US" sz="3200" b="1" dirty="0"/>
              <a:t>rays</a:t>
            </a:r>
            <a:r>
              <a:rPr lang="en-US" sz="3200" dirty="0"/>
              <a:t>, ignoring interference. This is for wavelength λ &lt;&lt; size of optical components.</a:t>
            </a:r>
            <a:br>
              <a:rPr lang="en-US" sz="3200" dirty="0"/>
            </a:br>
            <a:r>
              <a:rPr lang="en-US" sz="3200" b="1" dirty="0"/>
              <a:t>Reflection</a:t>
            </a:r>
            <a:r>
              <a:rPr lang="en-US" sz="3200" dirty="0"/>
              <a:t> occurs from surfaces whose electrons are free to oscillate along the surface and re-emit the light. That’s why metals are shiny and mirrors are silvered.</a:t>
            </a:r>
            <a:br>
              <a:rPr lang="en-US" sz="3200" dirty="0"/>
            </a:br>
            <a:r>
              <a:rPr lang="en-US" sz="3200" b="1" dirty="0"/>
              <a:t>The law of Reflection: the angle of incidence = the angle of reflection. (diagram on next page)</a:t>
            </a:r>
            <a:br>
              <a:rPr lang="en-US" sz="3200" dirty="0"/>
            </a:br>
            <a:r>
              <a:rPr lang="en-US" sz="3200" dirty="0"/>
              <a:t>These angles are measured for the incident and reflected ray of light relative to a line perpendicular to the surface called the </a:t>
            </a:r>
            <a:r>
              <a:rPr lang="en-US" sz="3200" b="1" dirty="0"/>
              <a:t>normal</a:t>
            </a:r>
            <a:r>
              <a:rPr lang="en-US" sz="3200" dirty="0"/>
              <a:t>.</a:t>
            </a:r>
            <a:br>
              <a:rPr lang="en-US" sz="3200" dirty="0"/>
            </a:br>
            <a:endParaRPr lang="en-US" sz="3200" dirty="0"/>
          </a:p>
        </p:txBody>
      </p:sp>
    </p:spTree>
    <p:extLst>
      <p:ext uri="{BB962C8B-B14F-4D97-AF65-F5344CB8AC3E}">
        <p14:creationId xmlns:p14="http://schemas.microsoft.com/office/powerpoint/2010/main" val="231647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4D43A9D0-8C0E-46FE-8D9F-5AB9C5E47EAA}"/>
              </a:ext>
            </a:extLst>
          </p:cNvPr>
          <p:cNvSpPr>
            <a:spLocks noGrp="1" noChangeArrowheads="1"/>
          </p:cNvSpPr>
          <p:nvPr>
            <p:ph type="title"/>
          </p:nvPr>
        </p:nvSpPr>
        <p:spPr>
          <a:xfrm>
            <a:off x="1828800" y="76200"/>
            <a:ext cx="8839200" cy="503238"/>
          </a:xfrm>
        </p:spPr>
        <p:txBody>
          <a:bodyPr>
            <a:normAutofit fontScale="90000"/>
          </a:bodyPr>
          <a:lstStyle/>
          <a:p>
            <a:r>
              <a:rPr lang="en-US" altLang="en-US">
                <a:latin typeface="Times New Roman" panose="02020603050405020304" pitchFamily="18" charset="0"/>
              </a:rPr>
              <a:t>Reflection and refraction</a:t>
            </a:r>
            <a:r>
              <a:rPr lang="en-US" altLang="en-US" sz="2800">
                <a:latin typeface="Times New Roman" panose="02020603050405020304" pitchFamily="18" charset="0"/>
              </a:rPr>
              <a:t>  </a:t>
            </a:r>
          </a:p>
        </p:txBody>
      </p:sp>
      <p:sp>
        <p:nvSpPr>
          <p:cNvPr id="375815" name="Text Box 7">
            <a:extLst>
              <a:ext uri="{FF2B5EF4-FFF2-40B4-BE49-F238E27FC236}">
                <a16:creationId xmlns:a16="http://schemas.microsoft.com/office/drawing/2014/main" id="{91F06FA0-F1BD-49D5-8ACB-C9C51886B1DD}"/>
              </a:ext>
            </a:extLst>
          </p:cNvPr>
          <p:cNvSpPr txBox="1">
            <a:spLocks noChangeArrowheads="1"/>
          </p:cNvSpPr>
          <p:nvPr/>
        </p:nvSpPr>
        <p:spPr bwMode="auto">
          <a:xfrm>
            <a:off x="1828800" y="685800"/>
            <a:ext cx="8839200" cy="110863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01638" indent="-346075">
              <a:defRPr kumimoji="1" sz="2400">
                <a:solidFill>
                  <a:schemeClr val="tx1"/>
                </a:solidFill>
                <a:latin typeface="Arial" panose="020B0604020202020204" pitchFamily="34" charset="0"/>
              </a:defRPr>
            </a:lvl1pPr>
            <a:lvl2pPr marL="515938">
              <a:defRPr kumimoji="1" sz="2400">
                <a:solidFill>
                  <a:schemeClr val="tx1"/>
                </a:solidFill>
                <a:latin typeface="Arial" panose="020B0604020202020204" pitchFamily="34" charset="0"/>
              </a:defRPr>
            </a:lvl2pPr>
            <a:lvl3pPr>
              <a:defRPr kumimoji="1" sz="2400">
                <a:solidFill>
                  <a:schemeClr val="tx1"/>
                </a:solidFill>
                <a:latin typeface="Arial" panose="020B0604020202020204" pitchFamily="34" charset="0"/>
              </a:defRPr>
            </a:lvl3pPr>
            <a:lvl4pPr>
              <a:defRPr kumimoji="1" sz="2400">
                <a:solidFill>
                  <a:schemeClr val="tx1"/>
                </a:solidFill>
                <a:latin typeface="Arial" panose="020B0604020202020204" pitchFamily="34" charset="0"/>
              </a:defRPr>
            </a:lvl4pPr>
            <a:lvl5pPr>
              <a:defRPr kumimoji="1" sz="2400">
                <a:solidFill>
                  <a:schemeClr val="tx1"/>
                </a:solidFill>
                <a:latin typeface="Arial" panose="020B0604020202020204" pitchFamily="34" charset="0"/>
              </a:defRPr>
            </a:lvl5pPr>
            <a:lvl6pPr eaLnBrk="0" fontAlgn="base" hangingPunct="0">
              <a:spcBef>
                <a:spcPct val="0"/>
              </a:spcBef>
              <a:spcAft>
                <a:spcPct val="0"/>
              </a:spcAft>
              <a:defRPr kumimoji="1" sz="2400">
                <a:solidFill>
                  <a:schemeClr val="tx1"/>
                </a:solidFill>
                <a:latin typeface="Arial" panose="020B0604020202020204" pitchFamily="34" charset="0"/>
              </a:defRPr>
            </a:lvl6pPr>
            <a:lvl7pPr eaLnBrk="0" fontAlgn="base" hangingPunct="0">
              <a:spcBef>
                <a:spcPct val="0"/>
              </a:spcBef>
              <a:spcAft>
                <a:spcPct val="0"/>
              </a:spcAft>
              <a:defRPr kumimoji="1" sz="2400">
                <a:solidFill>
                  <a:schemeClr val="tx1"/>
                </a:solidFill>
                <a:latin typeface="Arial" panose="020B0604020202020204" pitchFamily="34" charset="0"/>
              </a:defRPr>
            </a:lvl7pPr>
            <a:lvl8pPr eaLnBrk="0" fontAlgn="base" hangingPunct="0">
              <a:spcBef>
                <a:spcPct val="0"/>
              </a:spcBef>
              <a:spcAft>
                <a:spcPct val="0"/>
              </a:spcAft>
              <a:defRPr kumimoji="1" sz="2400">
                <a:solidFill>
                  <a:schemeClr val="tx1"/>
                </a:solidFill>
                <a:latin typeface="Arial" panose="020B0604020202020204" pitchFamily="34" charset="0"/>
              </a:defRPr>
            </a:lvl8pPr>
            <a:lvl9pPr eaLnBrk="0" fontAlgn="base" hangingPunct="0">
              <a:spcBef>
                <a:spcPct val="0"/>
              </a:spcBef>
              <a:spcAft>
                <a:spcPct val="0"/>
              </a:spcAft>
              <a:defRPr kumimoji="1" sz="2400">
                <a:solidFill>
                  <a:schemeClr val="tx1"/>
                </a:solidFill>
                <a:latin typeface="Arial" panose="020B0604020202020204" pitchFamily="34" charset="0"/>
              </a:defRPr>
            </a:lvl9pPr>
          </a:lstStyle>
          <a:p>
            <a:pPr>
              <a:spcBef>
                <a:spcPct val="50000"/>
              </a:spcBef>
              <a:buClr>
                <a:srgbClr val="D33325"/>
              </a:buClr>
              <a:buFontTx/>
              <a:buChar char="•"/>
            </a:pPr>
            <a:r>
              <a:rPr kumimoji="0" lang="en-US" altLang="en-US" sz="2200">
                <a:latin typeface="Times New Roman" panose="02020603050405020304" pitchFamily="18" charset="0"/>
              </a:rPr>
              <a:t>Figure 33.5 illustrates both reflection and refraction at once. The storefront window both shows the passersby their reflections and allows them to see inside.</a:t>
            </a:r>
          </a:p>
        </p:txBody>
      </p:sp>
      <p:pic>
        <p:nvPicPr>
          <p:cNvPr id="375817" name="Picture 9" descr="33_Figure05-I">
            <a:extLst>
              <a:ext uri="{FF2B5EF4-FFF2-40B4-BE49-F238E27FC236}">
                <a16:creationId xmlns:a16="http://schemas.microsoft.com/office/drawing/2014/main" id="{0CDEFBC7-CA83-4BF3-BB28-F010A32AB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79"/>
          <a:stretch>
            <a:fillRect/>
          </a:stretch>
        </p:blipFill>
        <p:spPr bwMode="auto">
          <a:xfrm>
            <a:off x="2009776" y="1866900"/>
            <a:ext cx="8277225" cy="447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2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5817"/>
                                        </p:tgtEl>
                                        <p:attrNameLst>
                                          <p:attrName>style.visibility</p:attrName>
                                        </p:attrNameLst>
                                      </p:cBhvr>
                                      <p:to>
                                        <p:strVal val="visible"/>
                                      </p:to>
                                    </p:set>
                                    <p:animEffect transition="in" filter="dissolve">
                                      <p:cBhvr>
                                        <p:cTn id="7" dur="500"/>
                                        <p:tgtEl>
                                          <p:spTgt spid="375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5817"/>
                                        </p:tgtEl>
                                        <p:attrNameLst>
                                          <p:attrName>style.visibility</p:attrName>
                                        </p:attrNameLst>
                                      </p:cBhvr>
                                      <p:to>
                                        <p:strVal val="visible"/>
                                      </p:to>
                                    </p:set>
                                    <p:animEffect transition="in" filter="dissolve">
                                      <p:cBhvr>
                                        <p:cTn id="12" dur="500"/>
                                        <p:tgtEl>
                                          <p:spTgt spid="375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DD3-CF69-4AE9-9817-69C39486F07F}"/>
              </a:ext>
            </a:extLst>
          </p:cNvPr>
          <p:cNvSpPr>
            <a:spLocks noGrp="1"/>
          </p:cNvSpPr>
          <p:nvPr>
            <p:ph type="title"/>
          </p:nvPr>
        </p:nvSpPr>
        <p:spPr>
          <a:xfrm>
            <a:off x="838200" y="328474"/>
            <a:ext cx="10515600" cy="6529526"/>
          </a:xfrm>
        </p:spPr>
        <p:txBody>
          <a:bodyPr>
            <a:normAutofit fontScale="90000"/>
          </a:bodyPr>
          <a:lstStyle/>
          <a:p>
            <a:br>
              <a:rPr lang="en-US" sz="3600" b="1" dirty="0"/>
            </a:br>
            <a:r>
              <a:rPr lang="en-US" sz="3600" b="1" dirty="0"/>
              <a:t>Flat mirrors create </a:t>
            </a:r>
            <a:r>
              <a:rPr lang="en-US" sz="4000" b="1" dirty="0"/>
              <a:t>virtual images</a:t>
            </a:r>
            <a:r>
              <a:rPr lang="en-US" sz="3600" b="1" dirty="0"/>
              <a:t>.  These images are not formed by light, but appear to be extensions of reflected rays.  Real images are formed by actual light rays. They are formed by concave mirrors as in a Newtonian telescope.</a:t>
            </a:r>
            <a:br>
              <a:rPr lang="en-US" sz="3600" b="1" dirty="0"/>
            </a:br>
            <a:br>
              <a:rPr lang="en-US" sz="3600" b="1" dirty="0"/>
            </a:br>
            <a:r>
              <a:rPr lang="en-US" sz="4000" b="1" dirty="0"/>
              <a:t>Refraction</a:t>
            </a:r>
            <a:r>
              <a:rPr lang="en-US" sz="3600" b="1" dirty="0"/>
              <a:t> is the bending of light as it enters a new material at an angle to the normal. The change in speed of light is causing the effect.</a:t>
            </a:r>
            <a:br>
              <a:rPr lang="en-US" sz="3600" b="1" dirty="0"/>
            </a:br>
            <a:r>
              <a:rPr lang="en-US" sz="3600" b="1" dirty="0"/>
              <a:t>The </a:t>
            </a:r>
            <a:r>
              <a:rPr lang="en-US" sz="4000" b="1" dirty="0"/>
              <a:t>index of refraction is n = c/v</a:t>
            </a:r>
            <a:r>
              <a:rPr lang="en-US" sz="3600" b="1" dirty="0"/>
              <a:t>, where v is the speed of light in the medium. </a:t>
            </a:r>
            <a:r>
              <a:rPr lang="en-US" sz="4000" b="1" dirty="0"/>
              <a:t>Snell’s Law </a:t>
            </a:r>
            <a:r>
              <a:rPr lang="en-US" sz="3600" b="1" dirty="0"/>
              <a:t>gives the relation between the incident and refracted angles between two media:</a:t>
            </a:r>
            <a:br>
              <a:rPr lang="en-US" sz="3600" b="1" dirty="0"/>
            </a:br>
            <a:r>
              <a:rPr lang="en-US" sz="3600" b="1" dirty="0"/>
              <a:t>                                         </a:t>
            </a:r>
            <a:r>
              <a:rPr lang="en-US" sz="4000" b="1" dirty="0"/>
              <a:t>n</a:t>
            </a:r>
            <a:r>
              <a:rPr lang="en-US" sz="4000" b="1" baseline="-25000" dirty="0"/>
              <a:t>1</a:t>
            </a:r>
            <a:r>
              <a:rPr lang="en-US" sz="4000" b="1" dirty="0"/>
              <a:t>sinθ</a:t>
            </a:r>
            <a:r>
              <a:rPr lang="en-US" sz="4000" b="1" baseline="-25000" dirty="0"/>
              <a:t>1</a:t>
            </a:r>
            <a:r>
              <a:rPr lang="en-US" sz="4000" b="1" dirty="0"/>
              <a:t> = n</a:t>
            </a:r>
            <a:r>
              <a:rPr lang="en-US" sz="4000" b="1" baseline="-25000" dirty="0"/>
              <a:t>2</a:t>
            </a:r>
            <a:r>
              <a:rPr lang="en-US" sz="4000" b="1" dirty="0"/>
              <a:t>sinθ</a:t>
            </a:r>
            <a:r>
              <a:rPr lang="en-US" sz="4000" b="1" baseline="-25000" dirty="0"/>
              <a:t>2</a:t>
            </a:r>
            <a:r>
              <a:rPr lang="en-US" sz="3600" b="1" dirty="0"/>
              <a:t>.</a:t>
            </a:r>
            <a:br>
              <a:rPr lang="en-US" sz="3600" b="1" dirty="0"/>
            </a:br>
            <a:r>
              <a:rPr lang="en-US" sz="3600" b="1" dirty="0"/>
              <a:t>However, the wavelength of light in a material is </a:t>
            </a:r>
            <a:r>
              <a:rPr lang="en-US" sz="4000" b="1" dirty="0"/>
              <a:t>λ = λ</a:t>
            </a:r>
            <a:r>
              <a:rPr lang="en-US" sz="4000" b="1" baseline="-25000" dirty="0"/>
              <a:t>0</a:t>
            </a:r>
            <a:r>
              <a:rPr lang="en-US" sz="4000" b="1" dirty="0"/>
              <a:t>/n</a:t>
            </a:r>
            <a:r>
              <a:rPr lang="en-US" sz="3600" b="1" dirty="0"/>
              <a:t>.</a:t>
            </a:r>
            <a:br>
              <a:rPr lang="en-US" dirty="0"/>
            </a:br>
            <a:endParaRPr lang="en-US" dirty="0"/>
          </a:p>
        </p:txBody>
      </p:sp>
    </p:spTree>
    <p:extLst>
      <p:ext uri="{BB962C8B-B14F-4D97-AF65-F5344CB8AC3E}">
        <p14:creationId xmlns:p14="http://schemas.microsoft.com/office/powerpoint/2010/main" val="424059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E0C0B35D-770C-4AB2-949B-5AAF4FB0988B}"/>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Laws of reflection and refraction</a:t>
            </a:r>
          </a:p>
        </p:txBody>
      </p:sp>
      <p:sp>
        <p:nvSpPr>
          <p:cNvPr id="376835" name="Rectangle 3">
            <a:extLst>
              <a:ext uri="{FF2B5EF4-FFF2-40B4-BE49-F238E27FC236}">
                <a16:creationId xmlns:a16="http://schemas.microsoft.com/office/drawing/2014/main" id="{C0621A7C-BCC1-4D8A-9A3A-A9AA6E86125E}"/>
              </a:ext>
            </a:extLst>
          </p:cNvPr>
          <p:cNvSpPr>
            <a:spLocks noGrp="1" noChangeArrowheads="1"/>
          </p:cNvSpPr>
          <p:nvPr>
            <p:ph type="body" idx="1"/>
          </p:nvPr>
        </p:nvSpPr>
        <p:spPr>
          <a:xfrm>
            <a:off x="1757363" y="685801"/>
            <a:ext cx="5105400" cy="2016125"/>
          </a:xfrm>
        </p:spPr>
        <p:txBody>
          <a:bodyPr/>
          <a:lstStyle/>
          <a:p>
            <a:pPr lvl="1">
              <a:lnSpc>
                <a:spcPct val="90000"/>
              </a:lnSpc>
              <a:buFontTx/>
              <a:buChar char="•"/>
            </a:pPr>
            <a:r>
              <a:rPr lang="en-US" altLang="en-US" sz="2100">
                <a:latin typeface="Times New Roman" panose="02020603050405020304" pitchFamily="18" charset="0"/>
              </a:rPr>
              <a:t>Angle of incidence = angle of reflection.</a:t>
            </a:r>
          </a:p>
          <a:p>
            <a:pPr lvl="1">
              <a:lnSpc>
                <a:spcPct val="90000"/>
              </a:lnSpc>
              <a:buFontTx/>
              <a:buChar char="•"/>
            </a:pPr>
            <a:r>
              <a:rPr lang="en-US" altLang="en-US" sz="2100">
                <a:latin typeface="Times New Roman" panose="02020603050405020304" pitchFamily="18" charset="0"/>
              </a:rPr>
              <a:t>Snell’s Law of Refraction considers the slowing of light in a medium other than vacuum … the index of refraction.</a:t>
            </a:r>
          </a:p>
          <a:p>
            <a:pPr lvl="1">
              <a:lnSpc>
                <a:spcPct val="90000"/>
              </a:lnSpc>
              <a:buFontTx/>
              <a:buChar char="•"/>
            </a:pPr>
            <a:r>
              <a:rPr lang="en-US" altLang="en-US" sz="2100">
                <a:latin typeface="Times New Roman" panose="02020603050405020304" pitchFamily="18" charset="0"/>
              </a:rPr>
              <a:t>Consider Figures 33.7 and 33.8.</a:t>
            </a:r>
          </a:p>
        </p:txBody>
      </p:sp>
      <p:pic>
        <p:nvPicPr>
          <p:cNvPr id="376840" name="Picture 8" descr="33_Figure08-I">
            <a:extLst>
              <a:ext uri="{FF2B5EF4-FFF2-40B4-BE49-F238E27FC236}">
                <a16:creationId xmlns:a16="http://schemas.microsoft.com/office/drawing/2014/main" id="{A4B7F8D0-E4D2-4B43-82C6-73E6B38B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483"/>
          <a:stretch>
            <a:fillRect/>
          </a:stretch>
        </p:blipFill>
        <p:spPr bwMode="auto">
          <a:xfrm>
            <a:off x="6934200" y="838200"/>
            <a:ext cx="3290888" cy="5486400"/>
          </a:xfrm>
          <a:prstGeom prst="rect">
            <a:avLst/>
          </a:prstGeom>
          <a:noFill/>
          <a:extLst>
            <a:ext uri="{909E8E84-426E-40DD-AFC4-6F175D3DCCD1}">
              <a14:hiddenFill xmlns:a14="http://schemas.microsoft.com/office/drawing/2010/main">
                <a:solidFill>
                  <a:srgbClr val="FFFFFF"/>
                </a:solidFill>
              </a14:hiddenFill>
            </a:ext>
          </a:extLst>
        </p:spPr>
      </p:pic>
      <p:pic>
        <p:nvPicPr>
          <p:cNvPr id="376842" name="Picture 10" descr="33_Figure07-I">
            <a:extLst>
              <a:ext uri="{FF2B5EF4-FFF2-40B4-BE49-F238E27FC236}">
                <a16:creationId xmlns:a16="http://schemas.microsoft.com/office/drawing/2014/main" id="{DE24B22C-A368-492C-B37A-F9D98D478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33"/>
          <a:stretch>
            <a:fillRect/>
          </a:stretch>
        </p:blipFill>
        <p:spPr bwMode="auto">
          <a:xfrm>
            <a:off x="2971801" y="2743200"/>
            <a:ext cx="26003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86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additive="base">
                                        <p:cTn id="7" dur="500" fill="hold"/>
                                        <p:tgtEl>
                                          <p:spTgt spid="376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6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6835">
                                            <p:txEl>
                                              <p:pRg st="1" end="1"/>
                                            </p:txEl>
                                          </p:spTgt>
                                        </p:tgtEl>
                                        <p:attrNameLst>
                                          <p:attrName>style.visibility</p:attrName>
                                        </p:attrNameLst>
                                      </p:cBhvr>
                                      <p:to>
                                        <p:strVal val="visible"/>
                                      </p:to>
                                    </p:set>
                                    <p:anim calcmode="lin" valueType="num">
                                      <p:cBhvr additive="base">
                                        <p:cTn id="13" dur="500" fill="hold"/>
                                        <p:tgtEl>
                                          <p:spTgt spid="376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6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76835">
                                            <p:txEl>
                                              <p:pRg st="2" end="2"/>
                                            </p:txEl>
                                          </p:spTgt>
                                        </p:tgtEl>
                                        <p:attrNameLst>
                                          <p:attrName>style.visibility</p:attrName>
                                        </p:attrNameLst>
                                      </p:cBhvr>
                                      <p:to>
                                        <p:strVal val="visible"/>
                                      </p:to>
                                    </p:set>
                                    <p:anim calcmode="lin" valueType="num">
                                      <p:cBhvr additive="base">
                                        <p:cTn id="19" dur="500" fill="hold"/>
                                        <p:tgtEl>
                                          <p:spTgt spid="376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6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76842"/>
                                        </p:tgtEl>
                                        <p:attrNameLst>
                                          <p:attrName>style.visibility</p:attrName>
                                        </p:attrNameLst>
                                      </p:cBhvr>
                                      <p:to>
                                        <p:strVal val="visible"/>
                                      </p:to>
                                    </p:set>
                                    <p:animEffect transition="in" filter="dissolve">
                                      <p:cBhvr>
                                        <p:cTn id="25" dur="500"/>
                                        <p:tgtEl>
                                          <p:spTgt spid="3768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376840"/>
                                        </p:tgtEl>
                                        <p:attrNameLst>
                                          <p:attrName>style.visibility</p:attrName>
                                        </p:attrNameLst>
                                      </p:cBhvr>
                                      <p:to>
                                        <p:strVal val="visible"/>
                                      </p:to>
                                    </p:set>
                                    <p:animEffect transition="in" filter="dissolve">
                                      <p:cBhvr>
                                        <p:cTn id="30" dur="500"/>
                                        <p:tgtEl>
                                          <p:spTgt spid="376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EDE0FB-3B50-479F-9046-20DB5E14DFA9}"/>
              </a:ext>
            </a:extLst>
          </p:cNvPr>
          <p:cNvSpPr>
            <a:spLocks noGrp="1"/>
          </p:cNvSpPr>
          <p:nvPr>
            <p:ph type="subTitle" idx="1"/>
          </p:nvPr>
        </p:nvSpPr>
        <p:spPr>
          <a:xfrm>
            <a:off x="1032933" y="0"/>
            <a:ext cx="10397067" cy="6858000"/>
          </a:xfrm>
        </p:spPr>
        <p:txBody>
          <a:bodyPr>
            <a:normAutofit lnSpcReduction="10000"/>
          </a:bodyPr>
          <a:lstStyle/>
          <a:p>
            <a:r>
              <a:rPr lang="en-US" sz="3600" b="1" dirty="0"/>
              <a:t>LIGHT is an electromagnetic wave</a:t>
            </a:r>
            <a:endParaRPr lang="en-CA" b="1" dirty="0"/>
          </a:p>
          <a:p>
            <a:endParaRPr lang="en-US" dirty="0"/>
          </a:p>
          <a:p>
            <a:pPr algn="l"/>
            <a:r>
              <a:rPr lang="en-US" sz="3600" dirty="0"/>
              <a:t>Maxwell’s Equations–Electricity and Magnetism  –&gt; electromagnetic waves move at the speed of light.  </a:t>
            </a:r>
          </a:p>
          <a:p>
            <a:pPr algn="l"/>
            <a:r>
              <a:rPr lang="en-US" sz="3200" dirty="0"/>
              <a:t>B = ε</a:t>
            </a:r>
            <a:r>
              <a:rPr lang="en-US" sz="3200" baseline="-25000" dirty="0"/>
              <a:t>0</a:t>
            </a:r>
            <a:r>
              <a:rPr lang="en-US" sz="3200" dirty="0"/>
              <a:t>μ</a:t>
            </a:r>
            <a:r>
              <a:rPr lang="en-US" sz="3200" baseline="-25000" dirty="0"/>
              <a:t>0</a:t>
            </a:r>
            <a:r>
              <a:rPr lang="en-US" sz="3200" dirty="0"/>
              <a:t>cE </a:t>
            </a:r>
            <a:r>
              <a:rPr lang="en-US" sz="3600" dirty="0"/>
              <a:t>and Max. Eqns. </a:t>
            </a:r>
            <a:r>
              <a:rPr lang="en-US" sz="3600" dirty="0">
                <a:sym typeface="Wingdings" panose="05000000000000000000" pitchFamily="2" charset="2"/>
              </a:rPr>
              <a:t></a:t>
            </a:r>
            <a:r>
              <a:rPr lang="en-US" sz="3600" dirty="0"/>
              <a:t> c = 1/√(ε</a:t>
            </a:r>
            <a:r>
              <a:rPr lang="en-US" sz="3600" baseline="-25000" dirty="0"/>
              <a:t>0</a:t>
            </a:r>
            <a:r>
              <a:rPr lang="en-US" sz="3600" dirty="0"/>
              <a:t>μ</a:t>
            </a:r>
            <a:r>
              <a:rPr lang="en-US" sz="3600" baseline="-25000" dirty="0"/>
              <a:t>0</a:t>
            </a:r>
            <a:r>
              <a:rPr lang="en-US" sz="3600" dirty="0"/>
              <a:t>), a fact which Hertz tested experimentally a few decades after Maxwell derived it.  Therefore, light is an electromagnetic wave, from the classic viewpoint</a:t>
            </a:r>
            <a:r>
              <a:rPr lang="en-US" sz="3600" b="1" dirty="0"/>
              <a:t>.</a:t>
            </a:r>
            <a:endParaRPr lang="en-US" sz="3600" dirty="0"/>
          </a:p>
          <a:p>
            <a:pPr algn="l"/>
            <a:r>
              <a:rPr lang="en-US" sz="3600" b="1" dirty="0"/>
              <a:t>Maxwell’s Wave Equation</a:t>
            </a:r>
            <a:r>
              <a:rPr lang="en-US" sz="3600" dirty="0"/>
              <a:t>:   </a:t>
            </a:r>
          </a:p>
          <a:p>
            <a:pPr algn="l"/>
            <a:r>
              <a:rPr lang="en-US" sz="3600" b="1" dirty="0"/>
              <a:t>		∂</a:t>
            </a:r>
            <a:r>
              <a:rPr lang="en-US" sz="3600" b="1" baseline="30000" dirty="0"/>
              <a:t>2</a:t>
            </a:r>
            <a:r>
              <a:rPr lang="en-US" sz="3600" b="1" dirty="0"/>
              <a:t>E(x,t)/∂x</a:t>
            </a:r>
            <a:r>
              <a:rPr lang="en-US" sz="3600" b="1" baseline="30000" dirty="0"/>
              <a:t>2</a:t>
            </a:r>
            <a:r>
              <a:rPr lang="en-US" sz="3600" b="1" dirty="0"/>
              <a:t> = ε</a:t>
            </a:r>
            <a:r>
              <a:rPr lang="en-US" sz="3600" b="1" baseline="-25000" dirty="0"/>
              <a:t>0</a:t>
            </a:r>
            <a:r>
              <a:rPr lang="en-US" sz="3600" b="1" dirty="0"/>
              <a:t>μ</a:t>
            </a:r>
            <a:r>
              <a:rPr lang="en-US" sz="3600" b="1" baseline="-25000" dirty="0"/>
              <a:t>0</a:t>
            </a:r>
            <a:r>
              <a:rPr lang="en-US" sz="3600" b="1" dirty="0"/>
              <a:t>∂</a:t>
            </a:r>
            <a:r>
              <a:rPr lang="en-US" sz="3600" b="1" baseline="30000" dirty="0"/>
              <a:t>2</a:t>
            </a:r>
            <a:r>
              <a:rPr lang="en-US" sz="3600" b="1" dirty="0"/>
              <a:t>E(x,t)/∂t</a:t>
            </a:r>
            <a:r>
              <a:rPr lang="en-US" sz="3600" b="1" baseline="30000" dirty="0"/>
              <a:t>2</a:t>
            </a:r>
            <a:r>
              <a:rPr lang="en-US" sz="3600" b="1" dirty="0"/>
              <a:t>  </a:t>
            </a:r>
          </a:p>
          <a:p>
            <a:pPr algn="l"/>
            <a:r>
              <a:rPr lang="en-US" sz="3600" b="1" dirty="0"/>
              <a:t>		∂</a:t>
            </a:r>
            <a:r>
              <a:rPr lang="en-US" sz="3600" b="1" baseline="30000" dirty="0"/>
              <a:t>2</a:t>
            </a:r>
            <a:r>
              <a:rPr lang="en-US" sz="3600" b="1" dirty="0"/>
              <a:t>B(</a:t>
            </a:r>
            <a:r>
              <a:rPr lang="en-US" sz="3600" b="1" dirty="0" err="1"/>
              <a:t>y,t</a:t>
            </a:r>
            <a:r>
              <a:rPr lang="en-US" sz="3600" b="1" dirty="0"/>
              <a:t>)/∂x</a:t>
            </a:r>
            <a:r>
              <a:rPr lang="en-US" sz="3600" b="1" baseline="30000" dirty="0"/>
              <a:t>2</a:t>
            </a:r>
            <a:r>
              <a:rPr lang="en-US" sz="3600" b="1" dirty="0"/>
              <a:t> = ε</a:t>
            </a:r>
            <a:r>
              <a:rPr lang="en-US" sz="3600" b="1" baseline="-25000" dirty="0"/>
              <a:t>0</a:t>
            </a:r>
            <a:r>
              <a:rPr lang="en-US" sz="3600" b="1" dirty="0"/>
              <a:t>μ</a:t>
            </a:r>
            <a:r>
              <a:rPr lang="en-US" sz="3600" b="1" baseline="-25000" dirty="0"/>
              <a:t>0</a:t>
            </a:r>
            <a:r>
              <a:rPr lang="en-US" sz="3600" b="1" dirty="0"/>
              <a:t> ∂</a:t>
            </a:r>
            <a:r>
              <a:rPr lang="en-US" sz="3600" b="1" baseline="30000" dirty="0"/>
              <a:t>2</a:t>
            </a:r>
            <a:r>
              <a:rPr lang="en-US" sz="3600" b="1" dirty="0"/>
              <a:t>B(</a:t>
            </a:r>
            <a:r>
              <a:rPr lang="en-US" sz="3600" b="1" dirty="0" err="1"/>
              <a:t>y,t</a:t>
            </a:r>
            <a:r>
              <a:rPr lang="en-US" sz="3600" b="1" dirty="0"/>
              <a:t>)/∂t</a:t>
            </a:r>
            <a:r>
              <a:rPr lang="en-US" sz="3600" b="1" baseline="30000" dirty="0"/>
              <a:t>2</a:t>
            </a:r>
            <a:endParaRPr lang="en-US" sz="3600" dirty="0"/>
          </a:p>
          <a:p>
            <a:r>
              <a:rPr lang="en-US" sz="3600" b="1" dirty="0"/>
              <a:t>Wave functions:  E(x,t) = E</a:t>
            </a:r>
            <a:r>
              <a:rPr lang="en-US" sz="3600" b="1" baseline="-25000" dirty="0"/>
              <a:t>0</a:t>
            </a:r>
            <a:r>
              <a:rPr lang="en-US" sz="3600" b="1" dirty="0"/>
              <a:t>sin(</a:t>
            </a:r>
            <a:r>
              <a:rPr lang="es-ES" sz="3600" b="1" dirty="0"/>
              <a:t>ω</a:t>
            </a:r>
            <a:r>
              <a:rPr lang="en-US" sz="3600" b="1" dirty="0"/>
              <a:t>t-kx) </a:t>
            </a:r>
          </a:p>
          <a:p>
            <a:r>
              <a:rPr lang="en-US" sz="3600" b="1" dirty="0"/>
              <a:t>and  B(x,t) = B</a:t>
            </a:r>
            <a:r>
              <a:rPr lang="en-US" sz="3600" b="1" baseline="-25000" dirty="0"/>
              <a:t>0</a:t>
            </a:r>
            <a:r>
              <a:rPr lang="en-US" sz="3600" b="1" dirty="0"/>
              <a:t>sin(</a:t>
            </a:r>
            <a:r>
              <a:rPr lang="es-ES" sz="3600" b="1" dirty="0"/>
              <a:t>ω</a:t>
            </a:r>
            <a:r>
              <a:rPr lang="en-US" sz="3600" b="1" dirty="0"/>
              <a:t>t-kx).</a:t>
            </a:r>
            <a:endParaRPr lang="en-US" sz="3600" dirty="0"/>
          </a:p>
          <a:p>
            <a:endParaRPr lang="en-US" dirty="0"/>
          </a:p>
        </p:txBody>
      </p:sp>
    </p:spTree>
    <p:extLst>
      <p:ext uri="{BB962C8B-B14F-4D97-AF65-F5344CB8AC3E}">
        <p14:creationId xmlns:p14="http://schemas.microsoft.com/office/powerpoint/2010/main" val="154659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C8FDA26F-839C-4FA6-A4EB-B6CA8877E02F}"/>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We will consider specular reflections</a:t>
            </a:r>
          </a:p>
        </p:txBody>
      </p:sp>
      <p:sp>
        <p:nvSpPr>
          <p:cNvPr id="323587" name="Rectangle 3">
            <a:extLst>
              <a:ext uri="{FF2B5EF4-FFF2-40B4-BE49-F238E27FC236}">
                <a16:creationId xmlns:a16="http://schemas.microsoft.com/office/drawing/2014/main" id="{9E987D6E-FCB7-4EC2-97D5-172DEC83CF81}"/>
              </a:ext>
            </a:extLst>
          </p:cNvPr>
          <p:cNvSpPr>
            <a:spLocks noGrp="1" noChangeArrowheads="1"/>
          </p:cNvSpPr>
          <p:nvPr>
            <p:ph type="body" idx="1"/>
          </p:nvPr>
        </p:nvSpPr>
        <p:spPr>
          <a:xfrm>
            <a:off x="1771650" y="722314"/>
            <a:ext cx="8686800" cy="2046287"/>
          </a:xfrm>
        </p:spPr>
        <p:txBody>
          <a:bodyPr/>
          <a:lstStyle/>
          <a:p>
            <a:pPr lvl="1">
              <a:lnSpc>
                <a:spcPct val="90000"/>
              </a:lnSpc>
              <a:buFontTx/>
              <a:buChar char="•"/>
            </a:pPr>
            <a:r>
              <a:rPr lang="en-US" altLang="en-US" sz="2400" dirty="0">
                <a:latin typeface="Times New Roman" panose="02020603050405020304" pitchFamily="18" charset="0"/>
              </a:rPr>
              <a:t>A real surface will scatter and reflect light. Diffuse reflection is the rule, not the exception. We will use specular reflection as we used the ray approximation, to make a very difficult problem manageable.  </a:t>
            </a:r>
          </a:p>
          <a:p>
            <a:pPr lvl="1">
              <a:lnSpc>
                <a:spcPct val="90000"/>
              </a:lnSpc>
              <a:buFontTx/>
              <a:buChar char="•"/>
            </a:pPr>
            <a:r>
              <a:rPr lang="en-US" altLang="en-US" sz="2400" dirty="0">
                <a:latin typeface="Times New Roman" panose="02020603050405020304" pitchFamily="18" charset="0"/>
              </a:rPr>
              <a:t>Consider Figure 33.6.</a:t>
            </a:r>
          </a:p>
        </p:txBody>
      </p:sp>
      <p:pic>
        <p:nvPicPr>
          <p:cNvPr id="323594" name="Picture 10" descr="33_Figure06-I">
            <a:extLst>
              <a:ext uri="{FF2B5EF4-FFF2-40B4-BE49-F238E27FC236}">
                <a16:creationId xmlns:a16="http://schemas.microsoft.com/office/drawing/2014/main" id="{579550D9-81F4-4F83-B724-536BB15C2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25"/>
          <a:stretch>
            <a:fillRect/>
          </a:stretch>
        </p:blipFill>
        <p:spPr bwMode="auto">
          <a:xfrm>
            <a:off x="4953001" y="2771775"/>
            <a:ext cx="2479675" cy="36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26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additive="base">
                                        <p:cTn id="7" dur="500" fill="hold"/>
                                        <p:tgtEl>
                                          <p:spTgt spid="323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3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3587">
                                            <p:txEl>
                                              <p:pRg st="1" end="1"/>
                                            </p:txEl>
                                          </p:spTgt>
                                        </p:tgtEl>
                                        <p:attrNameLst>
                                          <p:attrName>style.visibility</p:attrName>
                                        </p:attrNameLst>
                                      </p:cBhvr>
                                      <p:to>
                                        <p:strVal val="visible"/>
                                      </p:to>
                                    </p:set>
                                    <p:anim calcmode="lin" valueType="num">
                                      <p:cBhvr additive="base">
                                        <p:cTn id="13" dur="500" fill="hold"/>
                                        <p:tgtEl>
                                          <p:spTgt spid="323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3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23594"/>
                                        </p:tgtEl>
                                        <p:attrNameLst>
                                          <p:attrName>style.visibility</p:attrName>
                                        </p:attrNameLst>
                                      </p:cBhvr>
                                      <p:to>
                                        <p:strVal val="visible"/>
                                      </p:to>
                                    </p:set>
                                    <p:animEffect transition="in" filter="dissolve">
                                      <p:cBhvr>
                                        <p:cTn id="19" dur="500"/>
                                        <p:tgtEl>
                                          <p:spTgt spid="323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41E06CC9-BD1F-4210-9703-5B32D8D6773E}"/>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Why should the ruler appear to be bent?</a:t>
            </a:r>
          </a:p>
        </p:txBody>
      </p:sp>
      <p:sp>
        <p:nvSpPr>
          <p:cNvPr id="377859" name="Rectangle 3">
            <a:extLst>
              <a:ext uri="{FF2B5EF4-FFF2-40B4-BE49-F238E27FC236}">
                <a16:creationId xmlns:a16="http://schemas.microsoft.com/office/drawing/2014/main" id="{C9184E83-1672-4EC5-99D8-6582F41480DF}"/>
              </a:ext>
            </a:extLst>
          </p:cNvPr>
          <p:cNvSpPr>
            <a:spLocks noGrp="1" noChangeArrowheads="1"/>
          </p:cNvSpPr>
          <p:nvPr>
            <p:ph type="body" idx="1"/>
          </p:nvPr>
        </p:nvSpPr>
        <p:spPr>
          <a:xfrm>
            <a:off x="1771650" y="763589"/>
            <a:ext cx="8534400" cy="1582737"/>
          </a:xfrm>
        </p:spPr>
        <p:txBody>
          <a:bodyPr/>
          <a:lstStyle/>
          <a:p>
            <a:pPr lvl="1">
              <a:lnSpc>
                <a:spcPct val="90000"/>
              </a:lnSpc>
              <a:buFontTx/>
              <a:buChar char="•"/>
            </a:pPr>
            <a:r>
              <a:rPr lang="en-US" altLang="en-US" sz="2200">
                <a:latin typeface="Times New Roman" panose="02020603050405020304" pitchFamily="18" charset="0"/>
              </a:rPr>
              <a:t>The difference in index of refraction for air and water causes your eye to be deceived. Your brain follows rays back to the origin they would have had if not bent.  </a:t>
            </a:r>
          </a:p>
          <a:p>
            <a:pPr lvl="1">
              <a:lnSpc>
                <a:spcPct val="90000"/>
              </a:lnSpc>
              <a:buFontTx/>
              <a:buChar char="•"/>
            </a:pPr>
            <a:r>
              <a:rPr lang="en-US" altLang="en-US" sz="2200">
                <a:latin typeface="Times New Roman" panose="02020603050405020304" pitchFamily="18" charset="0"/>
              </a:rPr>
              <a:t>Consider Figure 33.9.</a:t>
            </a:r>
          </a:p>
        </p:txBody>
      </p:sp>
      <p:pic>
        <p:nvPicPr>
          <p:cNvPr id="377863" name="Picture 7" descr="33_Figure09-I">
            <a:extLst>
              <a:ext uri="{FF2B5EF4-FFF2-40B4-BE49-F238E27FC236}">
                <a16:creationId xmlns:a16="http://schemas.microsoft.com/office/drawing/2014/main" id="{AC825D5C-17D6-4A82-90BD-CD45A92CA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83"/>
          <a:stretch>
            <a:fillRect/>
          </a:stretch>
        </p:blipFill>
        <p:spPr bwMode="auto">
          <a:xfrm>
            <a:off x="4738688" y="2305050"/>
            <a:ext cx="29908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52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additive="base">
                                        <p:cTn id="7" dur="500" fill="hold"/>
                                        <p:tgtEl>
                                          <p:spTgt spid="377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additive="base">
                                        <p:cTn id="13" dur="500" fill="hold"/>
                                        <p:tgtEl>
                                          <p:spTgt spid="377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7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77863"/>
                                        </p:tgtEl>
                                        <p:attrNameLst>
                                          <p:attrName>style.visibility</p:attrName>
                                        </p:attrNameLst>
                                      </p:cBhvr>
                                      <p:to>
                                        <p:strVal val="visible"/>
                                      </p:to>
                                    </p:set>
                                    <p:animEffect transition="in" filter="dissolve">
                                      <p:cBhvr>
                                        <p:cTn id="19" dur="5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7A30-678A-4EEC-88F1-43C28C8EBC5D}"/>
              </a:ext>
            </a:extLst>
          </p:cNvPr>
          <p:cNvSpPr>
            <a:spLocks noGrp="1"/>
          </p:cNvSpPr>
          <p:nvPr>
            <p:ph type="title"/>
          </p:nvPr>
        </p:nvSpPr>
        <p:spPr>
          <a:xfrm>
            <a:off x="838200" y="365125"/>
            <a:ext cx="10515600" cy="6151085"/>
          </a:xfrm>
        </p:spPr>
        <p:txBody>
          <a:bodyPr/>
          <a:lstStyle/>
          <a:p>
            <a:r>
              <a:rPr lang="en-US" b="1" dirty="0"/>
              <a:t>Total Internal reflection: </a:t>
            </a:r>
            <a:r>
              <a:rPr lang="en-US" dirty="0"/>
              <a:t>the</a:t>
            </a:r>
            <a:r>
              <a:rPr lang="en-US" b="1" dirty="0"/>
              <a:t> critical angle </a:t>
            </a:r>
            <a:r>
              <a:rPr lang="en-US" dirty="0"/>
              <a:t>is for          </a:t>
            </a:r>
            <a:r>
              <a:rPr lang="en-US" b="1" dirty="0" err="1"/>
              <a:t>sinΘ</a:t>
            </a:r>
            <a:r>
              <a:rPr lang="en-US" b="1" baseline="-25000" dirty="0" err="1"/>
              <a:t>crit</a:t>
            </a:r>
            <a:r>
              <a:rPr lang="en-US" b="1" dirty="0"/>
              <a:t> = n</a:t>
            </a:r>
            <a:r>
              <a:rPr lang="en-US" b="1" baseline="-25000" dirty="0"/>
              <a:t>2</a:t>
            </a:r>
            <a:r>
              <a:rPr lang="en-US" b="1" dirty="0"/>
              <a:t>/ n</a:t>
            </a:r>
            <a:r>
              <a:rPr lang="en-US" b="1" baseline="-25000" dirty="0"/>
              <a:t>1</a:t>
            </a:r>
            <a:r>
              <a:rPr lang="en-US" dirty="0"/>
              <a:t> (see next slide).  There is a</a:t>
            </a:r>
            <a:r>
              <a:rPr lang="en-US" b="1" dirty="0"/>
              <a:t> critical angle </a:t>
            </a:r>
            <a:r>
              <a:rPr lang="en-US" dirty="0"/>
              <a:t>for refraction beyond which no light goes into the second medium–it is all reflected. This happens in </a:t>
            </a:r>
            <a:r>
              <a:rPr lang="en-US" b="1" dirty="0"/>
              <a:t>fiber optics</a:t>
            </a:r>
            <a:r>
              <a:rPr lang="en-US" dirty="0"/>
              <a:t>.</a:t>
            </a:r>
            <a:br>
              <a:rPr lang="en-US" dirty="0"/>
            </a:br>
            <a:br>
              <a:rPr lang="en-US" dirty="0"/>
            </a:br>
            <a:r>
              <a:rPr lang="en-US" b="1" dirty="0"/>
              <a:t>Dispersion:</a:t>
            </a:r>
            <a:r>
              <a:rPr lang="en-US" dirty="0"/>
              <a:t>  n= n(λ) .  For a given medium, n varies slightly with λ.  This is what disperses the light from the sun going through a prism. </a:t>
            </a:r>
            <a:br>
              <a:rPr lang="en-US" dirty="0"/>
            </a:br>
            <a:endParaRPr lang="en-US" dirty="0"/>
          </a:p>
        </p:txBody>
      </p:sp>
    </p:spTree>
    <p:extLst>
      <p:ext uri="{BB962C8B-B14F-4D97-AF65-F5344CB8AC3E}">
        <p14:creationId xmlns:p14="http://schemas.microsoft.com/office/powerpoint/2010/main" val="258407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7108A691-0C64-493B-9B65-8ACE043A80E9}"/>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Total internal reflection I</a:t>
            </a:r>
          </a:p>
        </p:txBody>
      </p:sp>
      <p:sp>
        <p:nvSpPr>
          <p:cNvPr id="366595" name="Rectangle 3">
            <a:extLst>
              <a:ext uri="{FF2B5EF4-FFF2-40B4-BE49-F238E27FC236}">
                <a16:creationId xmlns:a16="http://schemas.microsoft.com/office/drawing/2014/main" id="{23D9AE83-C9F7-443D-9F19-4601F4B04915}"/>
              </a:ext>
            </a:extLst>
          </p:cNvPr>
          <p:cNvSpPr>
            <a:spLocks noGrp="1" noChangeArrowheads="1"/>
          </p:cNvSpPr>
          <p:nvPr>
            <p:ph type="body" idx="1"/>
          </p:nvPr>
        </p:nvSpPr>
        <p:spPr>
          <a:xfrm>
            <a:off x="1771650" y="747714"/>
            <a:ext cx="8686800" cy="1329595"/>
          </a:xfrm>
        </p:spPr>
        <p:txBody>
          <a:bodyPr/>
          <a:lstStyle/>
          <a:p>
            <a:pPr lvl="1">
              <a:lnSpc>
                <a:spcPct val="90000"/>
              </a:lnSpc>
              <a:buFontTx/>
              <a:buChar char="•"/>
            </a:pPr>
            <a:r>
              <a:rPr lang="en-US" altLang="en-US" sz="2400" dirty="0">
                <a:latin typeface="Times New Roman" panose="02020603050405020304" pitchFamily="18" charset="0"/>
              </a:rPr>
              <a:t>As the angle of incidence becomes more and more acute, the light ceases to be transmitted, only reflected.</a:t>
            </a:r>
          </a:p>
          <a:p>
            <a:pPr lvl="1">
              <a:lnSpc>
                <a:spcPct val="90000"/>
              </a:lnSpc>
              <a:buFontTx/>
              <a:buChar char="•"/>
            </a:pPr>
            <a:r>
              <a:rPr lang="en-US" altLang="en-US" sz="2400" dirty="0">
                <a:latin typeface="Times New Roman" panose="02020603050405020304" pitchFamily="18" charset="0"/>
              </a:rPr>
              <a:t>Consider Figure 33.13.</a:t>
            </a:r>
          </a:p>
        </p:txBody>
      </p:sp>
      <p:pic>
        <p:nvPicPr>
          <p:cNvPr id="366598" name="Picture 6" descr="33_Figure13-I">
            <a:extLst>
              <a:ext uri="{FF2B5EF4-FFF2-40B4-BE49-F238E27FC236}">
                <a16:creationId xmlns:a16="http://schemas.microsoft.com/office/drawing/2014/main" id="{695F911F-8F25-4489-892F-E0070BE09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949"/>
          <a:stretch>
            <a:fillRect/>
          </a:stretch>
        </p:blipFill>
        <p:spPr bwMode="auto">
          <a:xfrm>
            <a:off x="1824038" y="2209801"/>
            <a:ext cx="8547100" cy="401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3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additive="base">
                                        <p:cTn id="7" dur="500" fill="hold"/>
                                        <p:tgtEl>
                                          <p:spTgt spid="366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6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66595">
                                            <p:txEl>
                                              <p:pRg st="1" end="1"/>
                                            </p:txEl>
                                          </p:spTgt>
                                        </p:tgtEl>
                                        <p:attrNameLst>
                                          <p:attrName>style.visibility</p:attrName>
                                        </p:attrNameLst>
                                      </p:cBhvr>
                                      <p:to>
                                        <p:strVal val="visible"/>
                                      </p:to>
                                    </p:set>
                                    <p:anim calcmode="lin" valueType="num">
                                      <p:cBhvr additive="base">
                                        <p:cTn id="13" dur="500" fill="hold"/>
                                        <p:tgtEl>
                                          <p:spTgt spid="366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6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66598"/>
                                        </p:tgtEl>
                                        <p:attrNameLst>
                                          <p:attrName>style.visibility</p:attrName>
                                        </p:attrNameLst>
                                      </p:cBhvr>
                                      <p:to>
                                        <p:strVal val="visible"/>
                                      </p:to>
                                    </p:set>
                                    <p:animEffect transition="in" filter="dissolve">
                                      <p:cBhvr>
                                        <p:cTn id="19" dur="5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31BFB6CF-88D1-4D15-AB78-BA3363B92992}"/>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Total internal reflection II</a:t>
            </a:r>
          </a:p>
        </p:txBody>
      </p:sp>
      <p:sp>
        <p:nvSpPr>
          <p:cNvPr id="381955" name="Rectangle 3">
            <a:extLst>
              <a:ext uri="{FF2B5EF4-FFF2-40B4-BE49-F238E27FC236}">
                <a16:creationId xmlns:a16="http://schemas.microsoft.com/office/drawing/2014/main" id="{1C205BD5-E433-43C8-9029-F7326A68D951}"/>
              </a:ext>
            </a:extLst>
          </p:cNvPr>
          <p:cNvSpPr>
            <a:spLocks noGrp="1" noChangeArrowheads="1"/>
          </p:cNvSpPr>
          <p:nvPr>
            <p:ph type="body" idx="1"/>
          </p:nvPr>
        </p:nvSpPr>
        <p:spPr>
          <a:xfrm>
            <a:off x="1752600" y="738189"/>
            <a:ext cx="4572000" cy="1089529"/>
          </a:xfrm>
        </p:spPr>
        <p:txBody>
          <a:bodyPr/>
          <a:lstStyle/>
          <a:p>
            <a:pPr lvl="1">
              <a:lnSpc>
                <a:spcPct val="90000"/>
              </a:lnSpc>
              <a:buFontTx/>
              <a:buChar char="•"/>
            </a:pPr>
            <a:r>
              <a:rPr lang="en-US" altLang="en-US" sz="2400">
                <a:latin typeface="Times New Roman" panose="02020603050405020304" pitchFamily="18" charset="0"/>
              </a:rPr>
              <a:t>Using clever arrangements of glass or plastic, the applications are mind boggling.</a:t>
            </a:r>
          </a:p>
        </p:txBody>
      </p:sp>
      <p:pic>
        <p:nvPicPr>
          <p:cNvPr id="381961" name="Picture 9" descr="33_Figure15-I">
            <a:extLst>
              <a:ext uri="{FF2B5EF4-FFF2-40B4-BE49-F238E27FC236}">
                <a16:creationId xmlns:a16="http://schemas.microsoft.com/office/drawing/2014/main" id="{F1890470-84E5-4940-846C-D62200745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29"/>
          <a:stretch>
            <a:fillRect/>
          </a:stretch>
        </p:blipFill>
        <p:spPr bwMode="auto">
          <a:xfrm>
            <a:off x="7043739" y="671513"/>
            <a:ext cx="264318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81962" name="Picture 10" descr="33_Figure16-P">
            <a:extLst>
              <a:ext uri="{FF2B5EF4-FFF2-40B4-BE49-F238E27FC236}">
                <a16:creationId xmlns:a16="http://schemas.microsoft.com/office/drawing/2014/main" id="{498819C2-EECD-452F-85EB-0A7A1FF49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45"/>
          <a:stretch>
            <a:fillRect/>
          </a:stretch>
        </p:blipFill>
        <p:spPr bwMode="auto">
          <a:xfrm>
            <a:off x="7291388" y="3643313"/>
            <a:ext cx="1909762" cy="2798762"/>
          </a:xfrm>
          <a:prstGeom prst="rect">
            <a:avLst/>
          </a:prstGeom>
          <a:noFill/>
          <a:extLst>
            <a:ext uri="{909E8E84-426E-40DD-AFC4-6F175D3DCCD1}">
              <a14:hiddenFill xmlns:a14="http://schemas.microsoft.com/office/drawing/2010/main">
                <a:solidFill>
                  <a:srgbClr val="FFFFFF"/>
                </a:solidFill>
              </a14:hiddenFill>
            </a:ext>
          </a:extLst>
        </p:spPr>
      </p:pic>
      <p:pic>
        <p:nvPicPr>
          <p:cNvPr id="381963" name="Picture 11" descr="33_Figure14-I">
            <a:extLst>
              <a:ext uri="{FF2B5EF4-FFF2-40B4-BE49-F238E27FC236}">
                <a16:creationId xmlns:a16="http://schemas.microsoft.com/office/drawing/2014/main" id="{9D7DAD0F-9DED-4C73-B159-59493979C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747"/>
          <a:stretch>
            <a:fillRect/>
          </a:stretch>
        </p:blipFill>
        <p:spPr bwMode="auto">
          <a:xfrm>
            <a:off x="1985964" y="2239964"/>
            <a:ext cx="4719637" cy="414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431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additive="base">
                                        <p:cTn id="7" dur="500" fill="hold"/>
                                        <p:tgtEl>
                                          <p:spTgt spid="381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81961"/>
                                        </p:tgtEl>
                                        <p:attrNameLst>
                                          <p:attrName>style.visibility</p:attrName>
                                        </p:attrNameLst>
                                      </p:cBhvr>
                                      <p:to>
                                        <p:strVal val="visible"/>
                                      </p:to>
                                    </p:set>
                                    <p:animEffect transition="in" filter="dissolve">
                                      <p:cBhvr>
                                        <p:cTn id="13" dur="500"/>
                                        <p:tgtEl>
                                          <p:spTgt spid="3819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81962"/>
                                        </p:tgtEl>
                                        <p:attrNameLst>
                                          <p:attrName>style.visibility</p:attrName>
                                        </p:attrNameLst>
                                      </p:cBhvr>
                                      <p:to>
                                        <p:strVal val="visible"/>
                                      </p:to>
                                    </p:set>
                                    <p:animEffect transition="in" filter="dissolve">
                                      <p:cBhvr>
                                        <p:cTn id="18" dur="500"/>
                                        <p:tgtEl>
                                          <p:spTgt spid="3819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81963"/>
                                        </p:tgtEl>
                                        <p:attrNameLst>
                                          <p:attrName>style.visibility</p:attrName>
                                        </p:attrNameLst>
                                      </p:cBhvr>
                                      <p:to>
                                        <p:strVal val="visible"/>
                                      </p:to>
                                    </p:set>
                                    <p:animEffect transition="in" filter="dissolve">
                                      <p:cBhvr>
                                        <p:cTn id="23" dur="500"/>
                                        <p:tgtEl>
                                          <p:spTgt spid="381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8B87ED4C-9CCA-412D-B889-3A33793499F4}"/>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Total internal reflection III</a:t>
            </a:r>
          </a:p>
        </p:txBody>
      </p:sp>
      <p:sp>
        <p:nvSpPr>
          <p:cNvPr id="398339" name="Rectangle 3">
            <a:extLst>
              <a:ext uri="{FF2B5EF4-FFF2-40B4-BE49-F238E27FC236}">
                <a16:creationId xmlns:a16="http://schemas.microsoft.com/office/drawing/2014/main" id="{46DEF1DA-B79B-4E5F-8CB2-CF0E5D33209C}"/>
              </a:ext>
            </a:extLst>
          </p:cNvPr>
          <p:cNvSpPr>
            <a:spLocks noGrp="1" noChangeArrowheads="1"/>
          </p:cNvSpPr>
          <p:nvPr>
            <p:ph type="body" idx="1"/>
          </p:nvPr>
        </p:nvSpPr>
        <p:spPr>
          <a:xfrm>
            <a:off x="1766888" y="728664"/>
            <a:ext cx="8686800" cy="2326791"/>
          </a:xfrm>
        </p:spPr>
        <p:txBody>
          <a:bodyPr/>
          <a:lstStyle/>
          <a:p>
            <a:pPr lvl="1">
              <a:lnSpc>
                <a:spcPct val="90000"/>
              </a:lnSpc>
              <a:buFontTx/>
              <a:buChar char="•"/>
            </a:pPr>
            <a:r>
              <a:rPr lang="en-US" altLang="en-US" sz="2400">
                <a:latin typeface="Times New Roman" panose="02020603050405020304" pitchFamily="18" charset="0"/>
              </a:rPr>
              <a:t>Diamonds sparkle as they do because their index of refraction is one of the highest a transparent material can have. Nearly all light that enters a surface ends up making many passes around the inside of the stone. The effect is only amplified by cutting the surfaces at sharp angles. See Figure 33.17.</a:t>
            </a:r>
          </a:p>
          <a:p>
            <a:pPr lvl="1">
              <a:lnSpc>
                <a:spcPct val="90000"/>
              </a:lnSpc>
              <a:buFontTx/>
              <a:buChar char="•"/>
            </a:pPr>
            <a:r>
              <a:rPr lang="en-US" altLang="en-US" sz="2400">
                <a:latin typeface="Times New Roman" panose="02020603050405020304" pitchFamily="18" charset="0"/>
              </a:rPr>
              <a:t>Follow Conceptual Example 33.4.</a:t>
            </a:r>
          </a:p>
        </p:txBody>
      </p:sp>
      <p:pic>
        <p:nvPicPr>
          <p:cNvPr id="398343" name="Picture 7" descr="33_Figure17-P">
            <a:extLst>
              <a:ext uri="{FF2B5EF4-FFF2-40B4-BE49-F238E27FC236}">
                <a16:creationId xmlns:a16="http://schemas.microsoft.com/office/drawing/2014/main" id="{A67D33EA-9B7C-4F6C-B487-BFC97E478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00"/>
          <a:stretch>
            <a:fillRect/>
          </a:stretch>
        </p:blipFill>
        <p:spPr bwMode="auto">
          <a:xfrm>
            <a:off x="3848100" y="3081338"/>
            <a:ext cx="4806950" cy="325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436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 calcmode="lin" valueType="num">
                                      <p:cBhvr additive="base">
                                        <p:cTn id="7"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8339">
                                            <p:txEl>
                                              <p:pRg st="1" end="1"/>
                                            </p:txEl>
                                          </p:spTgt>
                                        </p:tgtEl>
                                        <p:attrNameLst>
                                          <p:attrName>style.visibility</p:attrName>
                                        </p:attrNameLst>
                                      </p:cBhvr>
                                      <p:to>
                                        <p:strVal val="visible"/>
                                      </p:to>
                                    </p:set>
                                    <p:anim calcmode="lin" valueType="num">
                                      <p:cBhvr additive="base">
                                        <p:cTn id="13"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98343"/>
                                        </p:tgtEl>
                                        <p:attrNameLst>
                                          <p:attrName>style.visibility</p:attrName>
                                        </p:attrNameLst>
                                      </p:cBhvr>
                                      <p:to>
                                        <p:strVal val="visible"/>
                                      </p:to>
                                    </p:set>
                                    <p:animEffect transition="in" filter="dissolve">
                                      <p:cBhvr>
                                        <p:cTn id="19" dur="500"/>
                                        <p:tgtEl>
                                          <p:spTgt spid="398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904CFA74-E133-4766-BF2C-1299C3A5CAD8}"/>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Dispersion</a:t>
            </a:r>
          </a:p>
        </p:txBody>
      </p:sp>
      <p:sp>
        <p:nvSpPr>
          <p:cNvPr id="399363" name="Rectangle 3">
            <a:extLst>
              <a:ext uri="{FF2B5EF4-FFF2-40B4-BE49-F238E27FC236}">
                <a16:creationId xmlns:a16="http://schemas.microsoft.com/office/drawing/2014/main" id="{53F594BE-540B-4F35-94B1-D6E35F7B6B49}"/>
              </a:ext>
            </a:extLst>
          </p:cNvPr>
          <p:cNvSpPr>
            <a:spLocks noGrp="1" noChangeArrowheads="1"/>
          </p:cNvSpPr>
          <p:nvPr>
            <p:ph type="body" idx="1"/>
          </p:nvPr>
        </p:nvSpPr>
        <p:spPr>
          <a:xfrm>
            <a:off x="1781175" y="714376"/>
            <a:ext cx="4343400" cy="5318379"/>
          </a:xfrm>
        </p:spPr>
        <p:txBody>
          <a:bodyPr/>
          <a:lstStyle/>
          <a:p>
            <a:pPr lvl="1">
              <a:lnSpc>
                <a:spcPct val="90000"/>
              </a:lnSpc>
              <a:buFontTx/>
              <a:buChar char="•"/>
            </a:pPr>
            <a:r>
              <a:rPr lang="en-US" altLang="en-US" sz="2400">
                <a:latin typeface="Times New Roman" panose="02020603050405020304" pitchFamily="18" charset="0"/>
              </a:rPr>
              <a:t>From the discussion of the prism seen in earlier slides, we recall that light refraction is wavelength dependent.  This effect is made more pronounced if the index of refraction is higher. “Making a rainbow” is actually more than just appreciation of beauty; applied to chemical systems, the dispersion of spectral lines can be a powerful identification tool.</a:t>
            </a:r>
          </a:p>
          <a:p>
            <a:pPr lvl="1">
              <a:lnSpc>
                <a:spcPct val="90000"/>
              </a:lnSpc>
              <a:buFontTx/>
              <a:buChar char="•"/>
            </a:pPr>
            <a:r>
              <a:rPr lang="en-US" altLang="en-US" sz="2400">
                <a:latin typeface="Times New Roman" panose="02020603050405020304" pitchFamily="18" charset="0"/>
              </a:rPr>
              <a:t>Refer to Figures 33.18 and 33.19 (not shown).</a:t>
            </a:r>
          </a:p>
        </p:txBody>
      </p:sp>
      <p:pic>
        <p:nvPicPr>
          <p:cNvPr id="399366" name="Picture 6" descr="33_Figure18-I">
            <a:extLst>
              <a:ext uri="{FF2B5EF4-FFF2-40B4-BE49-F238E27FC236}">
                <a16:creationId xmlns:a16="http://schemas.microsoft.com/office/drawing/2014/main" id="{96844CF0-5D7B-41DC-8DF2-E3685A5B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463"/>
          <a:stretch>
            <a:fillRect/>
          </a:stretch>
        </p:blipFill>
        <p:spPr bwMode="auto">
          <a:xfrm>
            <a:off x="6415088" y="838200"/>
            <a:ext cx="374015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05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 calcmode="lin" valueType="num">
                                      <p:cBhvr additive="base">
                                        <p:cTn id="7" dur="500" fill="hold"/>
                                        <p:tgtEl>
                                          <p:spTgt spid="399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363">
                                            <p:txEl>
                                              <p:pRg st="1" end="1"/>
                                            </p:txEl>
                                          </p:spTgt>
                                        </p:tgtEl>
                                        <p:attrNameLst>
                                          <p:attrName>style.visibility</p:attrName>
                                        </p:attrNameLst>
                                      </p:cBhvr>
                                      <p:to>
                                        <p:strVal val="visible"/>
                                      </p:to>
                                    </p:set>
                                    <p:anim calcmode="lin" valueType="num">
                                      <p:cBhvr additive="base">
                                        <p:cTn id="13" dur="500" fill="hold"/>
                                        <p:tgtEl>
                                          <p:spTgt spid="399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99366"/>
                                        </p:tgtEl>
                                        <p:attrNameLst>
                                          <p:attrName>style.visibility</p:attrName>
                                        </p:attrNameLst>
                                      </p:cBhvr>
                                      <p:to>
                                        <p:strVal val="visible"/>
                                      </p:to>
                                    </p:set>
                                    <p:animEffect transition="in" filter="dissolve">
                                      <p:cBhvr>
                                        <p:cTn id="19" dur="500"/>
                                        <p:tgtEl>
                                          <p:spTgt spid="399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AB0C-E930-4504-9B34-6A42C67C660A}"/>
              </a:ext>
            </a:extLst>
          </p:cNvPr>
          <p:cNvSpPr>
            <a:spLocks noGrp="1"/>
          </p:cNvSpPr>
          <p:nvPr>
            <p:ph type="title"/>
          </p:nvPr>
        </p:nvSpPr>
        <p:spPr>
          <a:xfrm>
            <a:off x="838200" y="1"/>
            <a:ext cx="10782670" cy="6516210"/>
          </a:xfrm>
        </p:spPr>
        <p:txBody>
          <a:bodyPr>
            <a:normAutofit fontScale="90000"/>
          </a:bodyPr>
          <a:lstStyle/>
          <a:p>
            <a:br>
              <a:rPr lang="en-US" sz="4000" b="1" dirty="0"/>
            </a:br>
            <a:br>
              <a:rPr lang="en-US" sz="4000" b="1" dirty="0"/>
            </a:br>
            <a:r>
              <a:rPr lang="en-US" sz="4000" b="1" dirty="0"/>
              <a:t>Polarization</a:t>
            </a:r>
            <a:r>
              <a:rPr lang="en-US" sz="4000" dirty="0"/>
              <a:t>—the direction of the Electric field of photons. </a:t>
            </a:r>
            <a:br>
              <a:rPr lang="en-US" sz="4000" dirty="0"/>
            </a:br>
            <a:r>
              <a:rPr lang="en-US" sz="4000" dirty="0"/>
              <a:t>For going through a linear polarizer, </a:t>
            </a:r>
            <a:r>
              <a:rPr lang="en-US" sz="4000" b="1" dirty="0"/>
              <a:t>randomly polarized light</a:t>
            </a:r>
            <a:r>
              <a:rPr lang="en-US" sz="4000" dirty="0"/>
              <a:t> is diminished in intensity I </a:t>
            </a:r>
            <a:r>
              <a:rPr lang="en-US" sz="4000" dirty="0">
                <a:sym typeface="Wingdings" panose="05000000000000000000" pitchFamily="2" charset="2"/>
              </a:rPr>
              <a:t></a:t>
            </a:r>
            <a:r>
              <a:rPr lang="en-US" sz="4000" dirty="0"/>
              <a:t> I/2, where I is proportional to E</a:t>
            </a:r>
            <a:r>
              <a:rPr lang="en-US" sz="4000" baseline="30000" dirty="0"/>
              <a:t>2</a:t>
            </a:r>
            <a:r>
              <a:rPr lang="en-US" sz="4000" dirty="0"/>
              <a:t>.</a:t>
            </a:r>
            <a:br>
              <a:rPr lang="en-US" sz="4000" dirty="0"/>
            </a:br>
            <a:r>
              <a:rPr lang="en-US" sz="4000" dirty="0"/>
              <a:t>Linearly polarized light is diminished by I</a:t>
            </a:r>
            <a:r>
              <a:rPr lang="en-US" sz="4000" baseline="-25000" dirty="0"/>
              <a:t>0</a:t>
            </a:r>
            <a:r>
              <a:rPr lang="en-US" sz="4000" dirty="0"/>
              <a:t> </a:t>
            </a:r>
            <a:r>
              <a:rPr lang="en-US" sz="4000" dirty="0">
                <a:sym typeface="Wingdings" panose="05000000000000000000" pitchFamily="2" charset="2"/>
              </a:rPr>
              <a:t></a:t>
            </a:r>
            <a:r>
              <a:rPr lang="en-US" sz="4000" b="1" dirty="0"/>
              <a:t> I = I</a:t>
            </a:r>
            <a:r>
              <a:rPr lang="en-US" sz="4000" b="1" baseline="-25000" dirty="0"/>
              <a:t>0</a:t>
            </a:r>
            <a:r>
              <a:rPr lang="en-US" sz="4000" b="1" dirty="0"/>
              <a:t>cos</a:t>
            </a:r>
            <a:r>
              <a:rPr lang="en-US" sz="4000" b="1" baseline="30000" dirty="0"/>
              <a:t>2</a:t>
            </a:r>
            <a:r>
              <a:rPr lang="en-US" sz="4000" b="1" dirty="0"/>
              <a:t>Θ</a:t>
            </a:r>
            <a:r>
              <a:rPr lang="en-US" sz="4000" dirty="0"/>
              <a:t>, the </a:t>
            </a:r>
            <a:r>
              <a:rPr lang="en-US" sz="4000" b="1" dirty="0"/>
              <a:t>Law of Malus</a:t>
            </a:r>
            <a:r>
              <a:rPr lang="en-US" sz="4000" dirty="0"/>
              <a:t>.</a:t>
            </a:r>
            <a:br>
              <a:rPr lang="en-US" sz="4000" dirty="0"/>
            </a:br>
            <a:r>
              <a:rPr lang="en-US" sz="4000" b="1" dirty="0"/>
              <a:t>Polarization by reflection:  </a:t>
            </a:r>
            <a:r>
              <a:rPr lang="en-US" sz="4000" dirty="0"/>
              <a:t>light reflected at a surface is completely polarized at the </a:t>
            </a:r>
            <a:r>
              <a:rPr lang="en-US" sz="4000" b="1" dirty="0"/>
              <a:t>polarization (Brewster) angle, </a:t>
            </a:r>
            <a:r>
              <a:rPr lang="en-US" sz="4000" b="1" dirty="0" err="1"/>
              <a:t>Θ</a:t>
            </a:r>
            <a:r>
              <a:rPr lang="en-US" sz="4000" b="1" baseline="-25000" dirty="0" err="1"/>
              <a:t>p</a:t>
            </a:r>
            <a:r>
              <a:rPr lang="en-US" sz="4000" b="1" dirty="0"/>
              <a:t> = tan</a:t>
            </a:r>
            <a:r>
              <a:rPr lang="en-US" sz="4000" b="1" baseline="30000" dirty="0"/>
              <a:t>-1</a:t>
            </a:r>
            <a:r>
              <a:rPr lang="en-US" sz="4000" b="1" dirty="0"/>
              <a:t>(n</a:t>
            </a:r>
            <a:r>
              <a:rPr lang="en-US" sz="4000" b="1" baseline="-25000" dirty="0"/>
              <a:t>2</a:t>
            </a:r>
            <a:r>
              <a:rPr lang="en-US" sz="4000" b="1" dirty="0"/>
              <a:t>/ n</a:t>
            </a:r>
            <a:r>
              <a:rPr lang="en-US" sz="4000" b="1" baseline="-25000" dirty="0"/>
              <a:t>1</a:t>
            </a:r>
            <a:r>
              <a:rPr lang="en-US" sz="4000" b="1" dirty="0"/>
              <a:t>)</a:t>
            </a:r>
            <a:r>
              <a:rPr lang="en-US" sz="4000" dirty="0"/>
              <a:t>.   Critical angle involves sin, polarization involves tan, same formula otherwise.</a:t>
            </a:r>
            <a:br>
              <a:rPr lang="en-US" sz="4000" dirty="0"/>
            </a:br>
            <a:r>
              <a:rPr lang="en-US" sz="4000" b="1" dirty="0"/>
              <a:t>Circular and elliptical polarization</a:t>
            </a:r>
            <a:r>
              <a:rPr lang="en-US" sz="4000" dirty="0"/>
              <a:t> involves a rotating E field.</a:t>
            </a:r>
            <a:br>
              <a:rPr lang="en-US" dirty="0"/>
            </a:br>
            <a:endParaRPr lang="en-US" dirty="0"/>
          </a:p>
        </p:txBody>
      </p:sp>
    </p:spTree>
    <p:extLst>
      <p:ext uri="{BB962C8B-B14F-4D97-AF65-F5344CB8AC3E}">
        <p14:creationId xmlns:p14="http://schemas.microsoft.com/office/powerpoint/2010/main" val="3868944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C51B254F-E82E-4882-A5D1-0E5EFBF9A90A}"/>
              </a:ext>
            </a:extLst>
          </p:cNvPr>
          <p:cNvSpPr>
            <a:spLocks noGrp="1" noChangeArrowheads="1"/>
          </p:cNvSpPr>
          <p:nvPr>
            <p:ph type="title"/>
          </p:nvPr>
        </p:nvSpPr>
        <p:spPr>
          <a:xfrm>
            <a:off x="1828800" y="76200"/>
            <a:ext cx="8839200" cy="476250"/>
          </a:xfrm>
        </p:spPr>
        <p:txBody>
          <a:bodyPr/>
          <a:lstStyle/>
          <a:p>
            <a:r>
              <a:rPr lang="en-US" altLang="en-US" sz="2800">
                <a:latin typeface="Times New Roman" panose="02020603050405020304" pitchFamily="18" charset="0"/>
              </a:rPr>
              <a:t>Selecting one orientation of the EM wave</a:t>
            </a:r>
            <a:r>
              <a:rPr lang="en-US"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rPr>
              <a:t>the Polaroid</a:t>
            </a:r>
          </a:p>
        </p:txBody>
      </p:sp>
      <p:sp>
        <p:nvSpPr>
          <p:cNvPr id="403459" name="Rectangle 3">
            <a:extLst>
              <a:ext uri="{FF2B5EF4-FFF2-40B4-BE49-F238E27FC236}">
                <a16:creationId xmlns:a16="http://schemas.microsoft.com/office/drawing/2014/main" id="{180A9C33-2B2C-4B61-9CB5-49AB2A56FB66}"/>
              </a:ext>
            </a:extLst>
          </p:cNvPr>
          <p:cNvSpPr>
            <a:spLocks noGrp="1" noChangeArrowheads="1"/>
          </p:cNvSpPr>
          <p:nvPr>
            <p:ph type="body" idx="1"/>
          </p:nvPr>
        </p:nvSpPr>
        <p:spPr>
          <a:xfrm>
            <a:off x="1752600" y="704850"/>
            <a:ext cx="8686800" cy="1600200"/>
          </a:xfrm>
        </p:spPr>
        <p:txBody>
          <a:bodyPr/>
          <a:lstStyle/>
          <a:p>
            <a:pPr lvl="1">
              <a:lnSpc>
                <a:spcPct val="90000"/>
              </a:lnSpc>
              <a:buFontTx/>
              <a:buChar char="•"/>
            </a:pPr>
            <a:r>
              <a:rPr lang="en-US" altLang="en-US" sz="2200">
                <a:latin typeface="Times New Roman" panose="02020603050405020304" pitchFamily="18" charset="0"/>
              </a:rPr>
              <a:t>A Polaroid filter is a polymer array that can be thought of like teeth in a comb. Hold the comb at arm’s length with the teeth pointing down.  Continue the mental cartoon and imagine waves oscillating straight up and down passing without resistance. Any “side-to-side” component and they would be blocked.</a:t>
            </a:r>
          </a:p>
        </p:txBody>
      </p:sp>
      <p:pic>
        <p:nvPicPr>
          <p:cNvPr id="403461" name="Picture 5" descr="33_Figure23-I">
            <a:extLst>
              <a:ext uri="{FF2B5EF4-FFF2-40B4-BE49-F238E27FC236}">
                <a16:creationId xmlns:a16="http://schemas.microsoft.com/office/drawing/2014/main" id="{0366BE13-F725-479F-BCC0-7DD2419D3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51"/>
          <a:stretch>
            <a:fillRect/>
          </a:stretch>
        </p:blipFill>
        <p:spPr bwMode="auto">
          <a:xfrm>
            <a:off x="4876800" y="2366963"/>
            <a:ext cx="27559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03461"/>
                                        </p:tgtEl>
                                        <p:attrNameLst>
                                          <p:attrName>style.visibility</p:attrName>
                                        </p:attrNameLst>
                                      </p:cBhvr>
                                      <p:to>
                                        <p:strVal val="visible"/>
                                      </p:to>
                                    </p:set>
                                    <p:animEffect transition="in" filter="dissolve">
                                      <p:cBhvr>
                                        <p:cTn id="13" dur="500"/>
                                        <p:tgtEl>
                                          <p:spTgt spid="403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8A340A64-6A6F-4F46-B40F-CF226BC046FB}"/>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Polarization I</a:t>
            </a:r>
            <a:r>
              <a:rPr lang="en-US" altLang="en-US" sz="2800">
                <a:latin typeface="Times New Roman" panose="02020603050405020304" pitchFamily="18" charset="0"/>
              </a:rPr>
              <a:t> </a:t>
            </a:r>
          </a:p>
        </p:txBody>
      </p:sp>
      <p:sp>
        <p:nvSpPr>
          <p:cNvPr id="401411" name="Rectangle 3">
            <a:extLst>
              <a:ext uri="{FF2B5EF4-FFF2-40B4-BE49-F238E27FC236}">
                <a16:creationId xmlns:a16="http://schemas.microsoft.com/office/drawing/2014/main" id="{72972B4E-4C7C-4DF4-B1D5-9F151DA5E5F3}"/>
              </a:ext>
            </a:extLst>
          </p:cNvPr>
          <p:cNvSpPr>
            <a:spLocks noGrp="1" noChangeArrowheads="1"/>
          </p:cNvSpPr>
          <p:nvPr>
            <p:ph type="body" idx="1"/>
          </p:nvPr>
        </p:nvSpPr>
        <p:spPr>
          <a:xfrm>
            <a:off x="1771650" y="747714"/>
            <a:ext cx="8686800" cy="1902059"/>
          </a:xfrm>
        </p:spPr>
        <p:txBody>
          <a:bodyPr/>
          <a:lstStyle/>
          <a:p>
            <a:pPr lvl="1">
              <a:lnSpc>
                <a:spcPct val="90000"/>
              </a:lnSpc>
              <a:buFontTx/>
              <a:buChar char="•"/>
            </a:pPr>
            <a:r>
              <a:rPr lang="en-US" altLang="en-US" sz="2400">
                <a:latin typeface="Times New Roman" panose="02020603050405020304" pitchFamily="18" charset="0"/>
              </a:rPr>
              <a:t>Read Problem-Solving Strategy 33.2.</a:t>
            </a:r>
          </a:p>
          <a:p>
            <a:pPr lvl="1">
              <a:lnSpc>
                <a:spcPct val="90000"/>
              </a:lnSpc>
              <a:buFontTx/>
              <a:buChar char="•"/>
            </a:pPr>
            <a:r>
              <a:rPr lang="en-US" altLang="en-US" sz="2400">
                <a:latin typeface="Times New Roman" panose="02020603050405020304" pitchFamily="18" charset="0"/>
              </a:rPr>
              <a:t>Follow Example 33.5.</a:t>
            </a:r>
          </a:p>
          <a:p>
            <a:pPr lvl="1">
              <a:lnSpc>
                <a:spcPct val="90000"/>
              </a:lnSpc>
              <a:buFontTx/>
              <a:buChar char="•"/>
            </a:pPr>
            <a:r>
              <a:rPr lang="en-US" altLang="en-US" sz="2400">
                <a:latin typeface="Times New Roman" panose="02020603050405020304" pitchFamily="18" charset="0"/>
              </a:rPr>
              <a:t>By reflection from a surface? Read pages 1139 and 1140 and then refer to Figure 33.27 below.</a:t>
            </a:r>
          </a:p>
        </p:txBody>
      </p:sp>
      <p:pic>
        <p:nvPicPr>
          <p:cNvPr id="401416" name="Picture 8" descr="33_Figure27-I">
            <a:extLst>
              <a:ext uri="{FF2B5EF4-FFF2-40B4-BE49-F238E27FC236}">
                <a16:creationId xmlns:a16="http://schemas.microsoft.com/office/drawing/2014/main" id="{575F9A66-5D21-4A3F-BF57-93694ACE5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006"/>
          <a:stretch>
            <a:fillRect/>
          </a:stretch>
        </p:blipFill>
        <p:spPr bwMode="auto">
          <a:xfrm>
            <a:off x="1866900" y="2890838"/>
            <a:ext cx="85471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37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 calcmode="lin" valueType="num">
                                      <p:cBhvr additive="base">
                                        <p:cTn id="7" dur="500" fill="hold"/>
                                        <p:tgtEl>
                                          <p:spTgt spid="401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1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1411">
                                            <p:txEl>
                                              <p:pRg st="1" end="1"/>
                                            </p:txEl>
                                          </p:spTgt>
                                        </p:tgtEl>
                                        <p:attrNameLst>
                                          <p:attrName>style.visibility</p:attrName>
                                        </p:attrNameLst>
                                      </p:cBhvr>
                                      <p:to>
                                        <p:strVal val="visible"/>
                                      </p:to>
                                    </p:set>
                                    <p:anim calcmode="lin" valueType="num">
                                      <p:cBhvr additive="base">
                                        <p:cTn id="13" dur="500" fill="hold"/>
                                        <p:tgtEl>
                                          <p:spTgt spid="401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1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1411">
                                            <p:txEl>
                                              <p:pRg st="2" end="2"/>
                                            </p:txEl>
                                          </p:spTgt>
                                        </p:tgtEl>
                                        <p:attrNameLst>
                                          <p:attrName>style.visibility</p:attrName>
                                        </p:attrNameLst>
                                      </p:cBhvr>
                                      <p:to>
                                        <p:strVal val="visible"/>
                                      </p:to>
                                    </p:set>
                                    <p:anim calcmode="lin" valueType="num">
                                      <p:cBhvr additive="base">
                                        <p:cTn id="19" dur="500" fill="hold"/>
                                        <p:tgtEl>
                                          <p:spTgt spid="401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1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01416"/>
                                        </p:tgtEl>
                                        <p:attrNameLst>
                                          <p:attrName>style.visibility</p:attrName>
                                        </p:attrNameLst>
                                      </p:cBhvr>
                                      <p:to>
                                        <p:strVal val="visible"/>
                                      </p:to>
                                    </p:set>
                                    <p:animEffect transition="in" filter="dissolve">
                                      <p:cBhvr>
                                        <p:cTn id="25" dur="500"/>
                                        <p:tgtEl>
                                          <p:spTgt spid="401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8F452FC-4F45-4F8A-9946-6364034B95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9464" y="2095532"/>
            <a:ext cx="4866961" cy="4397342"/>
          </a:xfrm>
          <a:prstGeom prst="rect">
            <a:avLst/>
          </a:prstGeom>
        </p:spPr>
      </p:pic>
      <p:sp>
        <p:nvSpPr>
          <p:cNvPr id="2" name="Title 1">
            <a:extLst>
              <a:ext uri="{FF2B5EF4-FFF2-40B4-BE49-F238E27FC236}">
                <a16:creationId xmlns:a16="http://schemas.microsoft.com/office/drawing/2014/main" id="{629ABB98-5865-479E-BACB-8BE1C2C8D627}"/>
              </a:ext>
            </a:extLst>
          </p:cNvPr>
          <p:cNvSpPr>
            <a:spLocks noGrp="1"/>
          </p:cNvSpPr>
          <p:nvPr>
            <p:ph type="title"/>
          </p:nvPr>
        </p:nvSpPr>
        <p:spPr>
          <a:xfrm>
            <a:off x="838199" y="365126"/>
            <a:ext cx="10515599" cy="1497542"/>
          </a:xfrm>
        </p:spPr>
        <p:txBody>
          <a:bodyPr>
            <a:normAutofit fontScale="90000"/>
          </a:bodyPr>
          <a:lstStyle/>
          <a:p>
            <a:r>
              <a:rPr lang="en-US" b="1" dirty="0"/>
              <a:t>PROOF</a:t>
            </a:r>
            <a:r>
              <a:rPr lang="en-US" dirty="0"/>
              <a:t>:  First step to </a:t>
            </a:r>
            <a:r>
              <a:rPr lang="en-US" b="1" dirty="0"/>
              <a:t>derive Maxwell’s wave equations</a:t>
            </a:r>
            <a:r>
              <a:rPr lang="en-US" dirty="0"/>
              <a:t>--Heavyside’s version of Maxwell’s Equations. Charge and current are set to zero.</a:t>
            </a:r>
          </a:p>
        </p:txBody>
      </p:sp>
      <p:sp>
        <p:nvSpPr>
          <p:cNvPr id="6" name="AutoShape 2" descr="\begin{align}&#10; \nabla \cdot \mathbf{E}  &amp;= 0 \\&#10; \nabla \times \mathbf{E} &amp;= -\frac{\partial \mathbf{B}} {\partial t}\\&#10; \nabla \cdot \mathbf{B}  &amp;= 0 \\&#10; \nabla \times \mathbf{B} &amp;= \mu_0 \varepsilon_0 \frac{ \partial \mathbf{E}} {\partial t}\\&#10;\end{align}">
            <a:extLst>
              <a:ext uri="{FF2B5EF4-FFF2-40B4-BE49-F238E27FC236}">
                <a16:creationId xmlns:a16="http://schemas.microsoft.com/office/drawing/2014/main" id="{24179E28-071F-441B-AD4D-F521DCB743F8}"/>
              </a:ext>
            </a:extLst>
          </p:cNvPr>
          <p:cNvSpPr>
            <a:spLocks noChangeAspect="1" noChangeArrowheads="1"/>
          </p:cNvSpPr>
          <p:nvPr/>
        </p:nvSpPr>
        <p:spPr bwMode="auto">
          <a:xfrm>
            <a:off x="6127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785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0A4C17CF-626F-45D5-80EB-CDF16D4A0429}"/>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Polarization II</a:t>
            </a:r>
          </a:p>
        </p:txBody>
      </p:sp>
      <p:sp>
        <p:nvSpPr>
          <p:cNvPr id="404483" name="Rectangle 3">
            <a:extLst>
              <a:ext uri="{FF2B5EF4-FFF2-40B4-BE49-F238E27FC236}">
                <a16:creationId xmlns:a16="http://schemas.microsoft.com/office/drawing/2014/main" id="{650846F7-10C9-4F05-92EA-EFD45ADA18E4}"/>
              </a:ext>
            </a:extLst>
          </p:cNvPr>
          <p:cNvSpPr>
            <a:spLocks noGrp="1" noChangeArrowheads="1"/>
          </p:cNvSpPr>
          <p:nvPr>
            <p:ph type="body" idx="1"/>
          </p:nvPr>
        </p:nvSpPr>
        <p:spPr>
          <a:xfrm>
            <a:off x="1762125" y="733425"/>
            <a:ext cx="8610600" cy="997196"/>
          </a:xfrm>
        </p:spPr>
        <p:txBody>
          <a:bodyPr/>
          <a:lstStyle/>
          <a:p>
            <a:pPr lvl="1">
              <a:lnSpc>
                <a:spcPct val="90000"/>
              </a:lnSpc>
              <a:buFontTx/>
              <a:buChar char="•"/>
            </a:pPr>
            <a:r>
              <a:rPr lang="en-US" altLang="en-US" sz="2400">
                <a:latin typeface="Times New Roman" panose="02020603050405020304" pitchFamily="18" charset="0"/>
              </a:rPr>
              <a:t>Consider Figure 33.28. </a:t>
            </a:r>
          </a:p>
          <a:p>
            <a:pPr lvl="1">
              <a:lnSpc>
                <a:spcPct val="90000"/>
              </a:lnSpc>
              <a:buFontTx/>
              <a:buChar char="•"/>
            </a:pPr>
            <a:r>
              <a:rPr lang="en-US" altLang="en-US" sz="2400">
                <a:latin typeface="Times New Roman" panose="02020603050405020304" pitchFamily="18" charset="0"/>
              </a:rPr>
              <a:t>Follow Example 33.6, illustrated by Figure 33.29.</a:t>
            </a:r>
          </a:p>
        </p:txBody>
      </p:sp>
      <p:pic>
        <p:nvPicPr>
          <p:cNvPr id="404486" name="Picture 6" descr="33_Figure28-I">
            <a:extLst>
              <a:ext uri="{FF2B5EF4-FFF2-40B4-BE49-F238E27FC236}">
                <a16:creationId xmlns:a16="http://schemas.microsoft.com/office/drawing/2014/main" id="{41FE5574-D37A-4C73-A0BD-E14876430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664"/>
          <a:stretch>
            <a:fillRect/>
          </a:stretch>
        </p:blipFill>
        <p:spPr bwMode="auto">
          <a:xfrm>
            <a:off x="2576513" y="1828801"/>
            <a:ext cx="311150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404487" name="Picture 7" descr="33_Figure29-I">
            <a:extLst>
              <a:ext uri="{FF2B5EF4-FFF2-40B4-BE49-F238E27FC236}">
                <a16:creationId xmlns:a16="http://schemas.microsoft.com/office/drawing/2014/main" id="{C79018D1-59E6-4BCD-B4BF-3C5C7CB13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92"/>
          <a:stretch>
            <a:fillRect/>
          </a:stretch>
        </p:blipFill>
        <p:spPr bwMode="auto">
          <a:xfrm>
            <a:off x="6457950" y="1781175"/>
            <a:ext cx="3621088" cy="46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21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 calcmode="lin" valueType="num">
                                      <p:cBhvr additive="base">
                                        <p:cTn id="7" dur="500" fill="hold"/>
                                        <p:tgtEl>
                                          <p:spTgt spid="404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4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4483">
                                            <p:txEl>
                                              <p:pRg st="1" end="1"/>
                                            </p:txEl>
                                          </p:spTgt>
                                        </p:tgtEl>
                                        <p:attrNameLst>
                                          <p:attrName>style.visibility</p:attrName>
                                        </p:attrNameLst>
                                      </p:cBhvr>
                                      <p:to>
                                        <p:strVal val="visible"/>
                                      </p:to>
                                    </p:set>
                                    <p:anim calcmode="lin" valueType="num">
                                      <p:cBhvr additive="base">
                                        <p:cTn id="13" dur="500" fill="hold"/>
                                        <p:tgtEl>
                                          <p:spTgt spid="404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4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04486"/>
                                        </p:tgtEl>
                                        <p:attrNameLst>
                                          <p:attrName>style.visibility</p:attrName>
                                        </p:attrNameLst>
                                      </p:cBhvr>
                                      <p:to>
                                        <p:strVal val="visible"/>
                                      </p:to>
                                    </p:set>
                                    <p:animEffect transition="in" filter="dissolve">
                                      <p:cBhvr>
                                        <p:cTn id="19" dur="500"/>
                                        <p:tgtEl>
                                          <p:spTgt spid="4044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04487"/>
                                        </p:tgtEl>
                                        <p:attrNameLst>
                                          <p:attrName>style.visibility</p:attrName>
                                        </p:attrNameLst>
                                      </p:cBhvr>
                                      <p:to>
                                        <p:strVal val="visible"/>
                                      </p:to>
                                    </p:set>
                                    <p:animEffect transition="in" filter="dissolve">
                                      <p:cBhvr>
                                        <p:cTn id="24" dur="500"/>
                                        <p:tgtEl>
                                          <p:spTgt spid="404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3DE79C1C-A71C-4C32-84C8-15A1F216AB30}"/>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Huygens’s Principle</a:t>
            </a:r>
          </a:p>
        </p:txBody>
      </p:sp>
      <p:sp>
        <p:nvSpPr>
          <p:cNvPr id="405507" name="Rectangle 3">
            <a:extLst>
              <a:ext uri="{FF2B5EF4-FFF2-40B4-BE49-F238E27FC236}">
                <a16:creationId xmlns:a16="http://schemas.microsoft.com/office/drawing/2014/main" id="{DAA0F5C3-A26E-4F93-BD31-13201B3D90BE}"/>
              </a:ext>
            </a:extLst>
          </p:cNvPr>
          <p:cNvSpPr>
            <a:spLocks noGrp="1" noChangeArrowheads="1"/>
          </p:cNvSpPr>
          <p:nvPr>
            <p:ph type="body" idx="1"/>
          </p:nvPr>
        </p:nvSpPr>
        <p:spPr>
          <a:xfrm>
            <a:off x="1771650" y="763589"/>
            <a:ext cx="8534400" cy="2046287"/>
          </a:xfrm>
        </p:spPr>
        <p:txBody>
          <a:bodyPr/>
          <a:lstStyle/>
          <a:p>
            <a:pPr lvl="1">
              <a:lnSpc>
                <a:spcPct val="90000"/>
              </a:lnSpc>
              <a:buFontTx/>
              <a:buChar char="•"/>
            </a:pPr>
            <a:r>
              <a:rPr lang="en-US" altLang="en-US" sz="2400">
                <a:latin typeface="Times New Roman" panose="02020603050405020304" pitchFamily="18" charset="0"/>
              </a:rPr>
              <a:t>From the work of Christian Huygens in 1678, the geometrical analysis reveals that every point of a wave front can be considered to be a source of secondary wavelets that spread with a speed equal to the speed of propagation of the wave.</a:t>
            </a:r>
          </a:p>
          <a:p>
            <a:pPr lvl="1">
              <a:lnSpc>
                <a:spcPct val="90000"/>
              </a:lnSpc>
              <a:buFontTx/>
              <a:buChar char="•"/>
            </a:pPr>
            <a:r>
              <a:rPr lang="en-US" altLang="en-US" sz="2400">
                <a:latin typeface="Times New Roman" panose="02020603050405020304" pitchFamily="18" charset="0"/>
              </a:rPr>
              <a:t>Consider Figures 33.34 and 33.35.</a:t>
            </a:r>
          </a:p>
        </p:txBody>
      </p:sp>
      <p:pic>
        <p:nvPicPr>
          <p:cNvPr id="405510" name="Picture 6" descr="33_Figure34-I">
            <a:extLst>
              <a:ext uri="{FF2B5EF4-FFF2-40B4-BE49-F238E27FC236}">
                <a16:creationId xmlns:a16="http://schemas.microsoft.com/office/drawing/2014/main" id="{4CF6676F-33EC-4D44-83FF-74DD3883B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354"/>
          <a:stretch>
            <a:fillRect/>
          </a:stretch>
        </p:blipFill>
        <p:spPr bwMode="auto">
          <a:xfrm>
            <a:off x="2971800" y="2790825"/>
            <a:ext cx="22542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05511" name="Picture 7" descr="33_Figure35-I">
            <a:extLst>
              <a:ext uri="{FF2B5EF4-FFF2-40B4-BE49-F238E27FC236}">
                <a16:creationId xmlns:a16="http://schemas.microsoft.com/office/drawing/2014/main" id="{8A217384-BC10-482A-93D6-2A05E79F8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75"/>
          <a:stretch>
            <a:fillRect/>
          </a:stretch>
        </p:blipFill>
        <p:spPr bwMode="auto">
          <a:xfrm>
            <a:off x="7010400" y="2667000"/>
            <a:ext cx="240823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45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 calcmode="lin" valueType="num">
                                      <p:cBhvr additive="base">
                                        <p:cTn id="7" dur="500" fill="hold"/>
                                        <p:tgtEl>
                                          <p:spTgt spid="405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5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5507">
                                            <p:txEl>
                                              <p:pRg st="1" end="1"/>
                                            </p:txEl>
                                          </p:spTgt>
                                        </p:tgtEl>
                                        <p:attrNameLst>
                                          <p:attrName>style.visibility</p:attrName>
                                        </p:attrNameLst>
                                      </p:cBhvr>
                                      <p:to>
                                        <p:strVal val="visible"/>
                                      </p:to>
                                    </p:set>
                                    <p:anim calcmode="lin" valueType="num">
                                      <p:cBhvr additive="base">
                                        <p:cTn id="13" dur="500" fill="hold"/>
                                        <p:tgtEl>
                                          <p:spTgt spid="405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5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05511"/>
                                        </p:tgtEl>
                                        <p:attrNameLst>
                                          <p:attrName>style.visibility</p:attrName>
                                        </p:attrNameLst>
                                      </p:cBhvr>
                                      <p:to>
                                        <p:strVal val="visible"/>
                                      </p:to>
                                    </p:set>
                                    <p:animEffect transition="in" filter="dissolve">
                                      <p:cBhvr>
                                        <p:cTn id="19" dur="500"/>
                                        <p:tgtEl>
                                          <p:spTgt spid="4055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05510"/>
                                        </p:tgtEl>
                                        <p:attrNameLst>
                                          <p:attrName>style.visibility</p:attrName>
                                        </p:attrNameLst>
                                      </p:cBhvr>
                                      <p:to>
                                        <p:strVal val="visible"/>
                                      </p:to>
                                    </p:set>
                                    <p:animEffect transition="in" filter="dissolve">
                                      <p:cBhvr>
                                        <p:cTn id="24" dur="500"/>
                                        <p:tgtEl>
                                          <p:spTgt spid="405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4D34526E-B2A8-49E6-BE6C-A818CD8FB2E4}"/>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Huygens’s Principle II</a:t>
            </a:r>
          </a:p>
        </p:txBody>
      </p:sp>
      <p:sp>
        <p:nvSpPr>
          <p:cNvPr id="406531" name="Rectangle 3">
            <a:extLst>
              <a:ext uri="{FF2B5EF4-FFF2-40B4-BE49-F238E27FC236}">
                <a16:creationId xmlns:a16="http://schemas.microsoft.com/office/drawing/2014/main" id="{D8A613DA-F007-43BD-8B34-6DA8034841A1}"/>
              </a:ext>
            </a:extLst>
          </p:cNvPr>
          <p:cNvSpPr>
            <a:spLocks noGrp="1" noChangeArrowheads="1"/>
          </p:cNvSpPr>
          <p:nvPr>
            <p:ph type="body" idx="1"/>
          </p:nvPr>
        </p:nvSpPr>
        <p:spPr>
          <a:xfrm>
            <a:off x="1757363" y="763588"/>
            <a:ext cx="2743200" cy="2703512"/>
          </a:xfrm>
        </p:spPr>
        <p:txBody>
          <a:bodyPr/>
          <a:lstStyle/>
          <a:p>
            <a:pPr lvl="1">
              <a:lnSpc>
                <a:spcPct val="90000"/>
              </a:lnSpc>
              <a:buFontTx/>
              <a:buChar char="•"/>
            </a:pPr>
            <a:r>
              <a:rPr lang="en-US" altLang="en-US" sz="2400">
                <a:latin typeface="Times New Roman" panose="02020603050405020304" pitchFamily="18" charset="0"/>
              </a:rPr>
              <a:t>Huygens’s work can form an explanation of reflection and refraction.</a:t>
            </a:r>
          </a:p>
          <a:p>
            <a:pPr lvl="1">
              <a:lnSpc>
                <a:spcPct val="90000"/>
              </a:lnSpc>
              <a:buFontTx/>
              <a:buChar char="•"/>
            </a:pPr>
            <a:r>
              <a:rPr lang="en-US" altLang="en-US" sz="2400">
                <a:latin typeface="Times New Roman" panose="02020603050405020304" pitchFamily="18" charset="0"/>
              </a:rPr>
              <a:t>Refer to Figures 33.36 and 33.37.</a:t>
            </a:r>
          </a:p>
        </p:txBody>
      </p:sp>
      <p:pic>
        <p:nvPicPr>
          <p:cNvPr id="406536" name="Picture 8" descr="33_Figure37-I">
            <a:extLst>
              <a:ext uri="{FF2B5EF4-FFF2-40B4-BE49-F238E27FC236}">
                <a16:creationId xmlns:a16="http://schemas.microsoft.com/office/drawing/2014/main" id="{8B419E72-C639-4031-947B-2FC51E5BA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144"/>
          <a:stretch>
            <a:fillRect/>
          </a:stretch>
        </p:blipFill>
        <p:spPr bwMode="auto">
          <a:xfrm>
            <a:off x="1905000" y="4419601"/>
            <a:ext cx="8382000" cy="1992313"/>
          </a:xfrm>
          <a:prstGeom prst="rect">
            <a:avLst/>
          </a:prstGeom>
          <a:noFill/>
          <a:extLst>
            <a:ext uri="{909E8E84-426E-40DD-AFC4-6F175D3DCCD1}">
              <a14:hiddenFill xmlns:a14="http://schemas.microsoft.com/office/drawing/2010/main">
                <a:solidFill>
                  <a:srgbClr val="FFFFFF"/>
                </a:solidFill>
              </a14:hiddenFill>
            </a:ext>
          </a:extLst>
        </p:spPr>
      </p:pic>
      <p:grpSp>
        <p:nvGrpSpPr>
          <p:cNvPr id="406538" name="Group 10">
            <a:extLst>
              <a:ext uri="{FF2B5EF4-FFF2-40B4-BE49-F238E27FC236}">
                <a16:creationId xmlns:a16="http://schemas.microsoft.com/office/drawing/2014/main" id="{786B8973-A28C-4E5F-B1B0-F0B77AE75CCF}"/>
              </a:ext>
            </a:extLst>
          </p:cNvPr>
          <p:cNvGrpSpPr>
            <a:grpSpLocks/>
          </p:cNvGrpSpPr>
          <p:nvPr/>
        </p:nvGrpSpPr>
        <p:grpSpPr bwMode="auto">
          <a:xfrm>
            <a:off x="5257801" y="685800"/>
            <a:ext cx="5343525" cy="3600450"/>
            <a:chOff x="3024" y="441"/>
            <a:chExt cx="2694" cy="1815"/>
          </a:xfrm>
        </p:grpSpPr>
        <p:pic>
          <p:nvPicPr>
            <p:cNvPr id="406535" name="Picture 7" descr="33_Figure36-I">
              <a:extLst>
                <a:ext uri="{FF2B5EF4-FFF2-40B4-BE49-F238E27FC236}">
                  <a16:creationId xmlns:a16="http://schemas.microsoft.com/office/drawing/2014/main" id="{CE6386DD-402D-4A06-BEBF-8EBE23091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290" r="18848" b="2547"/>
            <a:stretch>
              <a:fillRect/>
            </a:stretch>
          </p:blipFill>
          <p:spPr bwMode="auto">
            <a:xfrm>
              <a:off x="4422" y="441"/>
              <a:ext cx="1296" cy="1719"/>
            </a:xfrm>
            <a:prstGeom prst="rect">
              <a:avLst/>
            </a:prstGeom>
            <a:noFill/>
            <a:extLst>
              <a:ext uri="{909E8E84-426E-40DD-AFC4-6F175D3DCCD1}">
                <a14:hiddenFill xmlns:a14="http://schemas.microsoft.com/office/drawing/2010/main">
                  <a:solidFill>
                    <a:srgbClr val="FFFFFF"/>
                  </a:solidFill>
                </a14:hiddenFill>
              </a:ext>
            </a:extLst>
          </p:spPr>
        </p:pic>
        <p:pic>
          <p:nvPicPr>
            <p:cNvPr id="406537" name="Picture 9" descr="33_Figure36-I">
              <a:extLst>
                <a:ext uri="{FF2B5EF4-FFF2-40B4-BE49-F238E27FC236}">
                  <a16:creationId xmlns:a16="http://schemas.microsoft.com/office/drawing/2014/main" id="{878081FB-C11B-41B9-8517-ED14AF47F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848" b="51273"/>
            <a:stretch>
              <a:fillRect/>
            </a:stretch>
          </p:blipFill>
          <p:spPr bwMode="auto">
            <a:xfrm>
              <a:off x="3024" y="480"/>
              <a:ext cx="1296" cy="17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698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 calcmode="lin" valueType="num">
                                      <p:cBhvr additive="base">
                                        <p:cTn id="7" dur="500" fill="hold"/>
                                        <p:tgtEl>
                                          <p:spTgt spid="406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6531">
                                            <p:txEl>
                                              <p:pRg st="1" end="1"/>
                                            </p:txEl>
                                          </p:spTgt>
                                        </p:tgtEl>
                                        <p:attrNameLst>
                                          <p:attrName>style.visibility</p:attrName>
                                        </p:attrNameLst>
                                      </p:cBhvr>
                                      <p:to>
                                        <p:strVal val="visible"/>
                                      </p:to>
                                    </p:set>
                                    <p:anim calcmode="lin" valueType="num">
                                      <p:cBhvr additive="base">
                                        <p:cTn id="13" dur="500" fill="hold"/>
                                        <p:tgtEl>
                                          <p:spTgt spid="406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6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06538"/>
                                        </p:tgtEl>
                                        <p:attrNameLst>
                                          <p:attrName>style.visibility</p:attrName>
                                        </p:attrNameLst>
                                      </p:cBhvr>
                                      <p:to>
                                        <p:strVal val="visible"/>
                                      </p:to>
                                    </p:set>
                                    <p:animEffect transition="in" filter="dissolve">
                                      <p:cBhvr>
                                        <p:cTn id="19" dur="500"/>
                                        <p:tgtEl>
                                          <p:spTgt spid="4065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06538"/>
                                        </p:tgtEl>
                                        <p:attrNameLst>
                                          <p:attrName>style.visibility</p:attrName>
                                        </p:attrNameLst>
                                      </p:cBhvr>
                                      <p:to>
                                        <p:strVal val="visible"/>
                                      </p:to>
                                    </p:set>
                                    <p:animEffect transition="in" filter="dissolve">
                                      <p:cBhvr>
                                        <p:cTn id="24" dur="500"/>
                                        <p:tgtEl>
                                          <p:spTgt spid="406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4F36E0B-249A-445D-A4A7-2F5193F865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7068" y="2573866"/>
            <a:ext cx="8534400" cy="2590801"/>
          </a:xfrm>
          <a:prstGeom prst="rect">
            <a:avLst/>
          </a:prstGeom>
        </p:spPr>
      </p:pic>
      <p:sp>
        <p:nvSpPr>
          <p:cNvPr id="2" name="Title 1">
            <a:extLst>
              <a:ext uri="{FF2B5EF4-FFF2-40B4-BE49-F238E27FC236}">
                <a16:creationId xmlns:a16="http://schemas.microsoft.com/office/drawing/2014/main" id="{A0FE9E1F-978C-4037-AECB-B1230A885836}"/>
              </a:ext>
            </a:extLst>
          </p:cNvPr>
          <p:cNvSpPr>
            <a:spLocks noGrp="1"/>
          </p:cNvSpPr>
          <p:nvPr>
            <p:ph type="title"/>
          </p:nvPr>
        </p:nvSpPr>
        <p:spPr>
          <a:xfrm>
            <a:off x="838200" y="-694268"/>
            <a:ext cx="10515600" cy="4867275"/>
          </a:xfrm>
        </p:spPr>
        <p:txBody>
          <a:bodyPr/>
          <a:lstStyle/>
          <a:p>
            <a:r>
              <a:rPr lang="en-US" dirty="0"/>
              <a:t>The curl of the equations results in:</a:t>
            </a:r>
          </a:p>
        </p:txBody>
      </p:sp>
    </p:spTree>
    <p:extLst>
      <p:ext uri="{BB962C8B-B14F-4D97-AF65-F5344CB8AC3E}">
        <p14:creationId xmlns:p14="http://schemas.microsoft.com/office/powerpoint/2010/main" val="211453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7E92A11-B943-48C8-A64A-00E9025B51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 y="1896535"/>
            <a:ext cx="10134599" cy="1185332"/>
          </a:xfrm>
          <a:prstGeom prst="rect">
            <a:avLst/>
          </a:prstGeom>
        </p:spPr>
      </p:pic>
      <p:sp>
        <p:nvSpPr>
          <p:cNvPr id="2" name="Title 1">
            <a:extLst>
              <a:ext uri="{FF2B5EF4-FFF2-40B4-BE49-F238E27FC236}">
                <a16:creationId xmlns:a16="http://schemas.microsoft.com/office/drawing/2014/main" id="{10D698D3-A49A-4C2A-A5E6-7CC8295F9112}"/>
              </a:ext>
            </a:extLst>
          </p:cNvPr>
          <p:cNvSpPr>
            <a:spLocks noGrp="1"/>
          </p:cNvSpPr>
          <p:nvPr>
            <p:ph type="title"/>
          </p:nvPr>
        </p:nvSpPr>
        <p:spPr/>
        <p:txBody>
          <a:bodyPr/>
          <a:lstStyle/>
          <a:p>
            <a:r>
              <a:rPr lang="en-US" dirty="0"/>
              <a:t>We can use the vector identity</a:t>
            </a:r>
          </a:p>
        </p:txBody>
      </p:sp>
      <p:sp>
        <p:nvSpPr>
          <p:cNvPr id="3" name="Content Placeholder 2">
            <a:extLst>
              <a:ext uri="{FF2B5EF4-FFF2-40B4-BE49-F238E27FC236}">
                <a16:creationId xmlns:a16="http://schemas.microsoft.com/office/drawing/2014/main" id="{0C116394-F832-46EF-992B-CF705B69F573}"/>
              </a:ext>
            </a:extLst>
          </p:cNvPr>
          <p:cNvSpPr>
            <a:spLocks noGrp="1"/>
          </p:cNvSpPr>
          <p:nvPr>
            <p:ph idx="1"/>
          </p:nvPr>
        </p:nvSpPr>
        <p:spPr>
          <a:xfrm>
            <a:off x="1219200" y="3776134"/>
            <a:ext cx="10515600" cy="4351338"/>
          </a:xfrm>
        </p:spPr>
        <p:txBody>
          <a:bodyPr/>
          <a:lstStyle/>
          <a:p>
            <a:r>
              <a:rPr lang="en-US" dirty="0"/>
              <a:t>Where V is any vector function of space, and </a:t>
            </a:r>
          </a:p>
          <a:p>
            <a:endParaRPr lang="en-US" dirty="0"/>
          </a:p>
        </p:txBody>
      </p:sp>
      <p:pic>
        <p:nvPicPr>
          <p:cNvPr id="4" name="Graphic 3">
            <a:extLst>
              <a:ext uri="{FF2B5EF4-FFF2-40B4-BE49-F238E27FC236}">
                <a16:creationId xmlns:a16="http://schemas.microsoft.com/office/drawing/2014/main" id="{5ED294FE-86FF-469F-AABC-3F63157054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5066" y="4620994"/>
            <a:ext cx="5621867" cy="1092638"/>
          </a:xfrm>
          <a:prstGeom prst="rect">
            <a:avLst/>
          </a:prstGeom>
        </p:spPr>
      </p:pic>
    </p:spTree>
    <p:extLst>
      <p:ext uri="{BB962C8B-B14F-4D97-AF65-F5344CB8AC3E}">
        <p14:creationId xmlns:p14="http://schemas.microsoft.com/office/powerpoint/2010/main" val="287037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C87F0-76F9-4998-8FBB-42597DFD0A06}"/>
              </a:ext>
            </a:extLst>
          </p:cNvPr>
          <p:cNvSpPr>
            <a:spLocks noGrp="1"/>
          </p:cNvSpPr>
          <p:nvPr>
            <p:ph idx="1"/>
          </p:nvPr>
        </p:nvSpPr>
        <p:spPr>
          <a:xfrm>
            <a:off x="714375" y="617958"/>
            <a:ext cx="10515600" cy="6240041"/>
          </a:xfrm>
        </p:spPr>
        <p:txBody>
          <a:bodyPr>
            <a:normAutofit/>
          </a:bodyPr>
          <a:lstStyle/>
          <a:p>
            <a:pPr marL="0" lvl="0" indent="0" eaLnBrk="0" fontAlgn="base" hangingPunct="0">
              <a:lnSpc>
                <a:spcPct val="100000"/>
              </a:lnSpc>
              <a:spcBef>
                <a:spcPct val="0"/>
              </a:spcBef>
              <a:spcAft>
                <a:spcPct val="0"/>
              </a:spcAft>
              <a:buNone/>
            </a:pPr>
            <a:r>
              <a:rPr kumimoji="0" lang="en-US" altLang="en-US" b="1" i="0" u="none" strike="noStrike" cap="none" normalizeH="0" baseline="0" dirty="0">
                <a:ln>
                  <a:noFill/>
                </a:ln>
                <a:solidFill>
                  <a:schemeClr val="tx1"/>
                </a:solidFill>
                <a:effectLst/>
                <a:latin typeface="Arial" panose="020B0604020202020204" pitchFamily="34" charset="0"/>
              </a:rPr>
              <a:t>V</a:t>
            </a:r>
            <a:r>
              <a:rPr kumimoji="0" lang="en-US" altLang="en-US" b="0" i="0" u="none" strike="noStrike" cap="none" normalizeH="0" baseline="0" dirty="0">
                <a:ln>
                  <a:noFill/>
                </a:ln>
                <a:solidFill>
                  <a:schemeClr val="tx1"/>
                </a:solidFill>
                <a:effectLst/>
                <a:latin typeface="Arial" panose="020B0604020202020204" pitchFamily="34" charset="0"/>
              </a:rPr>
              <a:t> is a </a:t>
            </a:r>
            <a:r>
              <a:rPr kumimoji="0" lang="en-US" altLang="en-US" b="0" i="0" u="sng" strike="noStrike" cap="none" normalizeH="0" baseline="0" dirty="0">
                <a:ln>
                  <a:noFill/>
                </a:ln>
                <a:solidFill>
                  <a:srgbClr val="0066CC"/>
                </a:solidFill>
                <a:effectLst/>
                <a:latin typeface="Arial" panose="020B0604020202020204" pitchFamily="34" charset="0"/>
                <a:hlinkClick r:id="rId2" tooltip="Dyadics"/>
              </a:rPr>
              <a:t>dyadic</a:t>
            </a:r>
            <a:r>
              <a:rPr kumimoji="0" lang="en-US" altLang="en-US" b="0" i="0" u="none" strike="noStrike" cap="none" normalizeH="0" baseline="0" dirty="0">
                <a:ln>
                  <a:noFill/>
                </a:ln>
                <a:solidFill>
                  <a:schemeClr val="tx1"/>
                </a:solidFill>
                <a:effectLst/>
                <a:latin typeface="Arial" panose="020B0604020202020204" pitchFamily="34" charset="0"/>
              </a:rPr>
              <a:t> which when operated on by the divergence operator ∇ ⋅ yields a vector. Since</a:t>
            </a:r>
          </a:p>
          <a:p>
            <a:pPr marL="0" lvl="0" indent="0" eaLnBrk="0" fontAlgn="base" hangingPunct="0">
              <a:lnSpc>
                <a:spcPct val="100000"/>
              </a:lnSpc>
              <a:spcBef>
                <a:spcPct val="0"/>
              </a:spcBef>
              <a:spcAft>
                <a:spcPct val="0"/>
              </a:spcAft>
              <a:buNone/>
            </a:pPr>
            <a:endParaRPr lang="en-US" altLang="en-US" sz="1800" dirty="0">
              <a:latin typeface="Arial" panose="020B0604020202020204" pitchFamily="34" charset="0"/>
            </a:endParaRPr>
          </a:p>
          <a:p>
            <a:pPr marL="0" lv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457200" lvl="1" indent="0" eaLnBrk="0" fontAlgn="base" hangingPunct="0">
              <a:lnSpc>
                <a:spcPct val="100000"/>
              </a:lnSpc>
              <a:spcBef>
                <a:spcPct val="0"/>
              </a:spcBef>
              <a:spcAft>
                <a:spcPct val="0"/>
              </a:spcAft>
              <a:buNone/>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9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kumimoji="0" lang="en-US" altLang="en-US" b="0" i="0" u="none" strike="noStrike" cap="none" normalizeH="0" baseline="0" dirty="0">
                <a:ln>
                  <a:noFill/>
                </a:ln>
                <a:solidFill>
                  <a:schemeClr val="tx1"/>
                </a:solidFill>
                <a:effectLst/>
                <a:latin typeface="Arial" panose="020B0604020202020204" pitchFamily="34" charset="0"/>
              </a:rPr>
              <a:t>then the first term on the right in the identity vanishes and we obtain the wave equations:</a:t>
            </a:r>
          </a:p>
          <a:p>
            <a:pPr marL="0" lvl="0" indent="0" eaLnBrk="0" fontAlgn="base" hangingPunct="0">
              <a:lnSpc>
                <a:spcPct val="100000"/>
              </a:lnSpc>
              <a:spcBef>
                <a:spcPct val="0"/>
              </a:spcBef>
              <a:spcAft>
                <a:spcPct val="0"/>
              </a:spcAft>
              <a:buNone/>
            </a:pPr>
            <a:endParaRPr kumimoji="0" lang="en-US" altLang="en-US" b="0" i="0" u="none" strike="noStrike" cap="none" normalizeH="0" baseline="0" dirty="0">
              <a:ln>
                <a:noFill/>
              </a:ln>
              <a:solidFill>
                <a:schemeClr val="tx1"/>
              </a:solidFill>
              <a:effectLst/>
              <a:latin typeface="Arial" panose="020B0604020202020204" pitchFamily="34" charset="0"/>
            </a:endParaRPr>
          </a:p>
          <a:p>
            <a:endParaRPr lang="en-US" dirty="0"/>
          </a:p>
          <a:p>
            <a:pPr marL="0" indent="0">
              <a:buNone/>
            </a:pPr>
            <a:endParaRPr lang="en-US" dirty="0"/>
          </a:p>
          <a:p>
            <a:endParaRPr lang="en-US" dirty="0"/>
          </a:p>
          <a:p>
            <a:r>
              <a:rPr lang="en-US" dirty="0"/>
              <a:t>where</a:t>
            </a:r>
          </a:p>
        </p:txBody>
      </p:sp>
      <p:sp>
        <p:nvSpPr>
          <p:cNvPr id="4" name="Rectangle 1">
            <a:extLst>
              <a:ext uri="{FF2B5EF4-FFF2-40B4-BE49-F238E27FC236}">
                <a16:creationId xmlns:a16="http://schemas.microsoft.com/office/drawing/2014/main" id="{36E4E37D-07CA-49A5-882E-5A9C5F2F6CD7}"/>
              </a:ext>
            </a:extLst>
          </p:cNvPr>
          <p:cNvSpPr>
            <a:spLocks noChangeArrowheads="1"/>
          </p:cNvSpPr>
          <p:nvPr/>
        </p:nvSpPr>
        <p:spPr bwMode="auto">
          <a:xfrm>
            <a:off x="0" y="-184666"/>
            <a:ext cx="322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5" name="AutoShape 2" descr="\begin{align}&#10;\nabla \cdot \mathbf{E}  &amp;= 0\\&#10;\nabla \cdot \mathbf{B}  &amp;= 0&#10;\end{align}">
            <a:extLst>
              <a:ext uri="{FF2B5EF4-FFF2-40B4-BE49-F238E27FC236}">
                <a16:creationId xmlns:a16="http://schemas.microsoft.com/office/drawing/2014/main" id="{3E042B85-EE66-4010-8A95-C23777727340}"/>
              </a:ext>
            </a:extLst>
          </p:cNvPr>
          <p:cNvSpPr>
            <a:spLocks noChangeAspect="1" noChangeArrowheads="1"/>
          </p:cNvSpPr>
          <p:nvPr/>
        </p:nvSpPr>
        <p:spPr bwMode="auto">
          <a:xfrm>
            <a:off x="612775" y="-68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displaystyle {\begin{aligned}{\frac {1}{c_{0}^{2}}}{\frac {\partial ^{2}\mathbf {E} }{\partial t^{2}}}-\nabla ^{2}\mathbf {E} &amp;=0\\{\frac {1}{c_{0}^{2}}}{\frac {\partial ^{2}\mathbf {B} }{\partial t^{2}}}-\nabla ^{2}\mathbf {B} &amp;=0\end{aligned}}}">
            <a:extLst>
              <a:ext uri="{FF2B5EF4-FFF2-40B4-BE49-F238E27FC236}">
                <a16:creationId xmlns:a16="http://schemas.microsoft.com/office/drawing/2014/main" id="{0FFECF74-9172-4702-9096-6088720B3A1A}"/>
              </a:ext>
            </a:extLst>
          </p:cNvPr>
          <p:cNvSpPr>
            <a:spLocks noChangeAspect="1" noChangeArrowheads="1"/>
          </p:cNvSpPr>
          <p:nvPr/>
        </p:nvSpPr>
        <p:spPr bwMode="auto">
          <a:xfrm>
            <a:off x="61277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c_0 = \frac{1}{\sqrt{\mu_0 \varepsilon_0}} = 2.99792458 \times 10^8\;\textrm{m/s}">
            <a:extLst>
              <a:ext uri="{FF2B5EF4-FFF2-40B4-BE49-F238E27FC236}">
                <a16:creationId xmlns:a16="http://schemas.microsoft.com/office/drawing/2014/main" id="{892941B5-8147-47D4-9203-2AC9FFEFD376}"/>
              </a:ext>
            </a:extLst>
          </p:cNvPr>
          <p:cNvSpPr>
            <a:spLocks noChangeAspect="1" noChangeArrowheads="1"/>
          </p:cNvSpPr>
          <p:nvPr/>
        </p:nvSpPr>
        <p:spPr bwMode="auto">
          <a:xfrm>
            <a:off x="612775" y="412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a:extLst>
              <a:ext uri="{FF2B5EF4-FFF2-40B4-BE49-F238E27FC236}">
                <a16:creationId xmlns:a16="http://schemas.microsoft.com/office/drawing/2014/main" id="{018C6CF7-AA42-4C3A-AABE-A8FA1DE4F4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000" y="1434529"/>
            <a:ext cx="2023533" cy="1110601"/>
          </a:xfrm>
          <a:prstGeom prst="rect">
            <a:avLst/>
          </a:prstGeom>
        </p:spPr>
      </p:pic>
      <p:pic>
        <p:nvPicPr>
          <p:cNvPr id="10" name="Graphic 9">
            <a:extLst>
              <a:ext uri="{FF2B5EF4-FFF2-40B4-BE49-F238E27FC236}">
                <a16:creationId xmlns:a16="http://schemas.microsoft.com/office/drawing/2014/main" id="{43C16146-1886-4AAF-B26D-05C33B4D46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1599" y="3150520"/>
            <a:ext cx="3318934" cy="2272951"/>
          </a:xfrm>
          <a:prstGeom prst="rect">
            <a:avLst/>
          </a:prstGeom>
        </p:spPr>
      </p:pic>
      <p:pic>
        <p:nvPicPr>
          <p:cNvPr id="12" name="Graphic 11">
            <a:extLst>
              <a:ext uri="{FF2B5EF4-FFF2-40B4-BE49-F238E27FC236}">
                <a16:creationId xmlns:a16="http://schemas.microsoft.com/office/drawing/2014/main" id="{B7754FFD-F5E6-4A32-99C2-F8A30AF28B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7409" y="5423471"/>
            <a:ext cx="7477124" cy="992783"/>
          </a:xfrm>
          <a:prstGeom prst="rect">
            <a:avLst/>
          </a:prstGeom>
        </p:spPr>
      </p:pic>
    </p:spTree>
    <p:extLst>
      <p:ext uri="{BB962C8B-B14F-4D97-AF65-F5344CB8AC3E}">
        <p14:creationId xmlns:p14="http://schemas.microsoft.com/office/powerpoint/2010/main" val="307581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0FDBED45-D02C-4561-B3C8-D17D69E3083F}"/>
              </a:ext>
            </a:extLst>
          </p:cNvPr>
          <p:cNvSpPr>
            <a:spLocks noGrp="1" noChangeArrowheads="1"/>
          </p:cNvSpPr>
          <p:nvPr>
            <p:ph type="title"/>
          </p:nvPr>
        </p:nvSpPr>
        <p:spPr>
          <a:xfrm>
            <a:off x="1828800" y="76200"/>
            <a:ext cx="8839200" cy="476250"/>
          </a:xfrm>
        </p:spPr>
        <p:txBody>
          <a:bodyPr/>
          <a:lstStyle/>
          <a:p>
            <a:r>
              <a:rPr lang="en-US" altLang="en-US" sz="2800">
                <a:latin typeface="Times New Roman" panose="02020603050405020304" pitchFamily="18" charset="0"/>
              </a:rPr>
              <a:t>Electromagnetic waves may be treated as plane waves</a:t>
            </a:r>
          </a:p>
        </p:txBody>
      </p:sp>
      <p:sp>
        <p:nvSpPr>
          <p:cNvPr id="366595" name="Rectangle 3">
            <a:extLst>
              <a:ext uri="{FF2B5EF4-FFF2-40B4-BE49-F238E27FC236}">
                <a16:creationId xmlns:a16="http://schemas.microsoft.com/office/drawing/2014/main" id="{01291B7B-4263-460B-9AF4-9984A9A7A5E2}"/>
              </a:ext>
            </a:extLst>
          </p:cNvPr>
          <p:cNvSpPr>
            <a:spLocks noGrp="1" noChangeArrowheads="1"/>
          </p:cNvSpPr>
          <p:nvPr>
            <p:ph type="body" idx="1"/>
          </p:nvPr>
        </p:nvSpPr>
        <p:spPr>
          <a:xfrm>
            <a:off x="1757363" y="762001"/>
            <a:ext cx="8686800" cy="1952625"/>
          </a:xfrm>
        </p:spPr>
        <p:txBody>
          <a:bodyPr/>
          <a:lstStyle/>
          <a:p>
            <a:pPr lvl="1">
              <a:lnSpc>
                <a:spcPct val="90000"/>
              </a:lnSpc>
              <a:buFontTx/>
              <a:buChar char="•"/>
            </a:pPr>
            <a:r>
              <a:rPr lang="en-US" altLang="en-US" sz="2100" dirty="0">
                <a:latin typeface="Times New Roman" panose="02020603050405020304" pitchFamily="18" charset="0"/>
              </a:rPr>
              <a:t>Far enough from the source and considering one polarization of the vector planes only, the representations of electric and magnetic fields may be treated as orthogonal and sinusoidal waves.</a:t>
            </a:r>
          </a:p>
          <a:p>
            <a:pPr lvl="1">
              <a:lnSpc>
                <a:spcPct val="90000"/>
              </a:lnSpc>
              <a:buFontTx/>
              <a:buChar char="•"/>
            </a:pPr>
            <a:r>
              <a:rPr lang="en-US" altLang="en-US" sz="2100" dirty="0">
                <a:latin typeface="Times New Roman" panose="02020603050405020304" pitchFamily="18" charset="0"/>
              </a:rPr>
              <a:t>Read Problem-Solving Strategy 32.1.</a:t>
            </a:r>
          </a:p>
          <a:p>
            <a:pPr lvl="1">
              <a:lnSpc>
                <a:spcPct val="90000"/>
              </a:lnSpc>
              <a:buFontTx/>
              <a:buChar char="•"/>
            </a:pPr>
            <a:r>
              <a:rPr lang="en-US" altLang="en-US" sz="2100" dirty="0">
                <a:latin typeface="Times New Roman" panose="02020603050405020304" pitchFamily="18" charset="0"/>
              </a:rPr>
              <a:t>Consider Figures 32.12 and 32.13 below.  HERTZ FORMAT:</a:t>
            </a:r>
          </a:p>
        </p:txBody>
      </p:sp>
      <p:pic>
        <p:nvPicPr>
          <p:cNvPr id="366599" name="Picture 7" descr="32_Figure12-I">
            <a:extLst>
              <a:ext uri="{FF2B5EF4-FFF2-40B4-BE49-F238E27FC236}">
                <a16:creationId xmlns:a16="http://schemas.microsoft.com/office/drawing/2014/main" id="{64AC6011-EAC5-4B04-BB0F-17384A808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04"/>
          <a:stretch>
            <a:fillRect/>
          </a:stretch>
        </p:blipFill>
        <p:spPr bwMode="auto">
          <a:xfrm>
            <a:off x="2771775" y="2786064"/>
            <a:ext cx="2751138" cy="3629025"/>
          </a:xfrm>
          <a:prstGeom prst="rect">
            <a:avLst/>
          </a:prstGeom>
          <a:noFill/>
          <a:extLst>
            <a:ext uri="{909E8E84-426E-40DD-AFC4-6F175D3DCCD1}">
              <a14:hiddenFill xmlns:a14="http://schemas.microsoft.com/office/drawing/2010/main">
                <a:solidFill>
                  <a:srgbClr val="FFFFFF"/>
                </a:solidFill>
              </a14:hiddenFill>
            </a:ext>
          </a:extLst>
        </p:spPr>
      </p:pic>
      <p:pic>
        <p:nvPicPr>
          <p:cNvPr id="366600" name="Picture 8" descr="32_Figure13-I">
            <a:extLst>
              <a:ext uri="{FF2B5EF4-FFF2-40B4-BE49-F238E27FC236}">
                <a16:creationId xmlns:a16="http://schemas.microsoft.com/office/drawing/2014/main" id="{9F3236E6-B9B4-4069-B19B-166FB03EC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46"/>
          <a:stretch>
            <a:fillRect/>
          </a:stretch>
        </p:blipFill>
        <p:spPr bwMode="auto">
          <a:xfrm>
            <a:off x="6389749" y="2786064"/>
            <a:ext cx="3795712"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24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additive="base">
                                        <p:cTn id="7" dur="500" fill="hold"/>
                                        <p:tgtEl>
                                          <p:spTgt spid="366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6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66595">
                                            <p:txEl>
                                              <p:pRg st="1" end="1"/>
                                            </p:txEl>
                                          </p:spTgt>
                                        </p:tgtEl>
                                        <p:attrNameLst>
                                          <p:attrName>style.visibility</p:attrName>
                                        </p:attrNameLst>
                                      </p:cBhvr>
                                      <p:to>
                                        <p:strVal val="visible"/>
                                      </p:to>
                                    </p:set>
                                    <p:anim calcmode="lin" valueType="num">
                                      <p:cBhvr additive="base">
                                        <p:cTn id="13" dur="500" fill="hold"/>
                                        <p:tgtEl>
                                          <p:spTgt spid="366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6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66595">
                                            <p:txEl>
                                              <p:pRg st="2" end="2"/>
                                            </p:txEl>
                                          </p:spTgt>
                                        </p:tgtEl>
                                        <p:attrNameLst>
                                          <p:attrName>style.visibility</p:attrName>
                                        </p:attrNameLst>
                                      </p:cBhvr>
                                      <p:to>
                                        <p:strVal val="visible"/>
                                      </p:to>
                                    </p:set>
                                    <p:anim calcmode="lin" valueType="num">
                                      <p:cBhvr additive="base">
                                        <p:cTn id="19" dur="500" fill="hold"/>
                                        <p:tgtEl>
                                          <p:spTgt spid="366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65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A1C66AB0-2BEB-48CC-9214-9590B0617D8C}"/>
              </a:ext>
            </a:extLst>
          </p:cNvPr>
          <p:cNvSpPr>
            <a:spLocks noGrp="1" noChangeArrowheads="1"/>
          </p:cNvSpPr>
          <p:nvPr>
            <p:ph type="title"/>
          </p:nvPr>
        </p:nvSpPr>
        <p:spPr>
          <a:xfrm>
            <a:off x="1828800" y="76200"/>
            <a:ext cx="8839200" cy="503238"/>
          </a:xfrm>
        </p:spPr>
        <p:txBody>
          <a:bodyPr/>
          <a:lstStyle/>
          <a:p>
            <a:r>
              <a:rPr lang="en-US" altLang="en-US" dirty="0">
                <a:latin typeface="Times New Roman" panose="02020603050405020304" pitchFamily="18" charset="0"/>
              </a:rPr>
              <a:t>Propagation of electromagnetic waves</a:t>
            </a:r>
          </a:p>
        </p:txBody>
      </p:sp>
      <p:sp>
        <p:nvSpPr>
          <p:cNvPr id="380931" name="Rectangle 3">
            <a:extLst>
              <a:ext uri="{FF2B5EF4-FFF2-40B4-BE49-F238E27FC236}">
                <a16:creationId xmlns:a16="http://schemas.microsoft.com/office/drawing/2014/main" id="{8176CDD0-6942-428F-B147-A34E1AE48DB5}"/>
              </a:ext>
            </a:extLst>
          </p:cNvPr>
          <p:cNvSpPr>
            <a:spLocks noGrp="1" noChangeArrowheads="1"/>
          </p:cNvSpPr>
          <p:nvPr>
            <p:ph type="body" idx="1"/>
          </p:nvPr>
        </p:nvSpPr>
        <p:spPr>
          <a:xfrm>
            <a:off x="1752600" y="762001"/>
            <a:ext cx="8610600" cy="1477328"/>
          </a:xfrm>
        </p:spPr>
        <p:txBody>
          <a:bodyPr/>
          <a:lstStyle/>
          <a:p>
            <a:pPr lvl="1">
              <a:lnSpc>
                <a:spcPct val="90000"/>
              </a:lnSpc>
              <a:buFontTx/>
              <a:buChar char="•"/>
            </a:pPr>
            <a:r>
              <a:rPr lang="en-US" altLang="en-US" sz="2400" dirty="0">
                <a:latin typeface="Times New Roman" panose="02020603050405020304" pitchFamily="18" charset="0"/>
              </a:rPr>
              <a:t>The wave is transverse, moving at unchanging </a:t>
            </a:r>
            <a:r>
              <a:rPr lang="en-US" altLang="en-US" sz="2400" i="1" dirty="0">
                <a:latin typeface="Times New Roman" panose="02020603050405020304" pitchFamily="18" charset="0"/>
              </a:rPr>
              <a:t>c </a:t>
            </a:r>
            <a:r>
              <a:rPr lang="en-US" altLang="en-US" sz="2400" dirty="0">
                <a:latin typeface="Times New Roman" panose="02020603050405020304" pitchFamily="18" charset="0"/>
              </a:rPr>
              <a:t>in a vacuum, with electric and magnetic fields in a definite ratio, and requiring no medium (like water or air). The </a:t>
            </a:r>
            <a:r>
              <a:rPr lang="en-US" altLang="en-US" sz="2800" b="1" dirty="0">
                <a:latin typeface="Times New Roman" panose="02020603050405020304" pitchFamily="18" charset="0"/>
              </a:rPr>
              <a:t>right-hand rule </a:t>
            </a:r>
            <a:r>
              <a:rPr lang="en-US" altLang="en-US" sz="2400" dirty="0">
                <a:latin typeface="Times New Roman" panose="02020603050405020304" pitchFamily="18" charset="0"/>
              </a:rPr>
              <a:t>applies</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rPr>
              <a:t>see Figure 32.9 below.</a:t>
            </a:r>
          </a:p>
        </p:txBody>
      </p:sp>
      <p:pic>
        <p:nvPicPr>
          <p:cNvPr id="380936" name="Picture 8" descr="32_Figure09-I">
            <a:extLst>
              <a:ext uri="{FF2B5EF4-FFF2-40B4-BE49-F238E27FC236}">
                <a16:creationId xmlns:a16="http://schemas.microsoft.com/office/drawing/2014/main" id="{EA8F18EA-5E78-494F-8C4E-F2D6533DA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40"/>
          <a:stretch>
            <a:fillRect/>
          </a:stretch>
        </p:blipFill>
        <p:spPr bwMode="auto">
          <a:xfrm>
            <a:off x="4148093" y="2239329"/>
            <a:ext cx="3821818" cy="428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356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 calcmode="lin" valueType="num">
                                      <p:cBhvr additive="base">
                                        <p:cTn id="7" dur="500" fill="hold"/>
                                        <p:tgtEl>
                                          <p:spTgt spid="380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09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10C8841C-87BC-4559-BCA9-7190ACE146BA}"/>
              </a:ext>
            </a:extLst>
          </p:cNvPr>
          <p:cNvSpPr>
            <a:spLocks noGrp="1" noChangeArrowheads="1"/>
          </p:cNvSpPr>
          <p:nvPr>
            <p:ph type="title"/>
          </p:nvPr>
        </p:nvSpPr>
        <p:spPr>
          <a:xfrm>
            <a:off x="1828800" y="76200"/>
            <a:ext cx="8839200" cy="503238"/>
          </a:xfrm>
        </p:spPr>
        <p:txBody>
          <a:bodyPr/>
          <a:lstStyle/>
          <a:p>
            <a:r>
              <a:rPr lang="en-US" altLang="en-US">
                <a:latin typeface="Times New Roman" panose="02020603050405020304" pitchFamily="18" charset="0"/>
              </a:rPr>
              <a:t>Electromagnetic waves occur over a wide range</a:t>
            </a:r>
            <a:r>
              <a:rPr lang="en-US" altLang="en-US" sz="2800">
                <a:latin typeface="Times New Roman" panose="02020603050405020304" pitchFamily="18" charset="0"/>
              </a:rPr>
              <a:t> </a:t>
            </a:r>
          </a:p>
        </p:txBody>
      </p:sp>
      <p:sp>
        <p:nvSpPr>
          <p:cNvPr id="323587" name="Rectangle 3">
            <a:extLst>
              <a:ext uri="{FF2B5EF4-FFF2-40B4-BE49-F238E27FC236}">
                <a16:creationId xmlns:a16="http://schemas.microsoft.com/office/drawing/2014/main" id="{4A7DDBE5-ECFF-4307-BF08-89512CB5E1AD}"/>
              </a:ext>
            </a:extLst>
          </p:cNvPr>
          <p:cNvSpPr>
            <a:spLocks noGrp="1" noChangeArrowheads="1"/>
          </p:cNvSpPr>
          <p:nvPr>
            <p:ph type="body" idx="1"/>
          </p:nvPr>
        </p:nvSpPr>
        <p:spPr>
          <a:xfrm>
            <a:off x="1771650" y="762001"/>
            <a:ext cx="8686800" cy="1329595"/>
          </a:xfrm>
        </p:spPr>
        <p:txBody>
          <a:bodyPr/>
          <a:lstStyle/>
          <a:p>
            <a:pPr lvl="1">
              <a:lnSpc>
                <a:spcPct val="90000"/>
              </a:lnSpc>
              <a:buFontTx/>
              <a:buChar char="•"/>
            </a:pPr>
            <a:r>
              <a:rPr lang="en-US" altLang="en-US" sz="2400" dirty="0">
                <a:latin typeface="Times New Roman" panose="02020603050405020304" pitchFamily="18" charset="0"/>
              </a:rPr>
              <a:t>Where wavelength is large, frequency is small.</a:t>
            </a:r>
          </a:p>
          <a:p>
            <a:pPr lvl="1">
              <a:lnSpc>
                <a:spcPct val="90000"/>
              </a:lnSpc>
              <a:buFontTx/>
              <a:buChar char="•"/>
            </a:pPr>
            <a:r>
              <a:rPr lang="en-US" altLang="en-US" sz="2400" dirty="0">
                <a:latin typeface="Times New Roman" panose="02020603050405020304" pitchFamily="18" charset="0"/>
              </a:rPr>
              <a:t>The range extends from low energy and frequency (radio and television) to high energy and small wavelength (gamma rays).</a:t>
            </a:r>
          </a:p>
        </p:txBody>
      </p:sp>
      <p:pic>
        <p:nvPicPr>
          <p:cNvPr id="323594" name="Picture 10" descr="32_Figure04-I">
            <a:extLst>
              <a:ext uri="{FF2B5EF4-FFF2-40B4-BE49-F238E27FC236}">
                <a16:creationId xmlns:a16="http://schemas.microsoft.com/office/drawing/2014/main" id="{D3591A9C-03C5-4602-A55A-3133597CA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66"/>
          <a:stretch>
            <a:fillRect/>
          </a:stretch>
        </p:blipFill>
        <p:spPr bwMode="auto">
          <a:xfrm>
            <a:off x="1857375" y="2514600"/>
            <a:ext cx="8547100" cy="325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81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additive="base">
                                        <p:cTn id="7" dur="500" fill="hold"/>
                                        <p:tgtEl>
                                          <p:spTgt spid="323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3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3587">
                                            <p:txEl>
                                              <p:pRg st="1" end="1"/>
                                            </p:txEl>
                                          </p:spTgt>
                                        </p:tgtEl>
                                        <p:attrNameLst>
                                          <p:attrName>style.visibility</p:attrName>
                                        </p:attrNameLst>
                                      </p:cBhvr>
                                      <p:to>
                                        <p:strVal val="visible"/>
                                      </p:to>
                                    </p:set>
                                    <p:anim calcmode="lin" valueType="num">
                                      <p:cBhvr additive="base">
                                        <p:cTn id="13" dur="500" fill="hold"/>
                                        <p:tgtEl>
                                          <p:spTgt spid="323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35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938</Words>
  <Application>Microsoft Office PowerPoint</Application>
  <PresentationFormat>Widescreen</PresentationFormat>
  <Paragraphs>88</Paragraphs>
  <Slides>32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Calibri Light</vt:lpstr>
      <vt:lpstr>Times New Roman</vt:lpstr>
      <vt:lpstr>Wingdings</vt:lpstr>
      <vt:lpstr>Office Theme</vt:lpstr>
      <vt:lpstr>C6eActiveLectureQuestions</vt:lpstr>
      <vt:lpstr>1_C6eActiveLectureQuestions</vt:lpstr>
      <vt:lpstr>2_C6eActiveLectureQuestions</vt:lpstr>
      <vt:lpstr>Chapter 32</vt:lpstr>
      <vt:lpstr>PowerPoint Presentation</vt:lpstr>
      <vt:lpstr>PROOF:  First step to derive Maxwell’s wave equations--Heavyside’s version of Maxwell’s Equations. Charge and current are set to zero.</vt:lpstr>
      <vt:lpstr>The curl of the equations results in:</vt:lpstr>
      <vt:lpstr>We can use the vector identity</vt:lpstr>
      <vt:lpstr>PowerPoint Presentation</vt:lpstr>
      <vt:lpstr>Electromagnetic waves may be treated as plane waves</vt:lpstr>
      <vt:lpstr>Propagation of electromagnetic waves</vt:lpstr>
      <vt:lpstr>Electromagnetic waves occur over a wide range </vt:lpstr>
      <vt:lpstr> Not all light is visible.    The electromagnetic spectrum:    Radio Microwave Infrared Visible Ultraviolet X-Rays Gamma Rays -----------------------------------------------------------&gt; Energy, frequency (E = hf) Wavelength λ = c/f  &lt;--------------------------------------------  A nanometer is a billionth of a meter. Visible light has a range of 400-700 nanometers.  The speed of light in a vacuum or air is c = 186,000 mi/s  = 3.0 x 108 m/s. </vt:lpstr>
      <vt:lpstr> Power:  P = loop∫S∙dA, where S = (1/μ0) E X B, Poynting Vector.  Average S is called the  Intensity, I = E0B0/2μ0 .  Radiation pressure:  p = I/c, for absorbed, 2I/c for reflected.  Electromagnetic waves (if contained) can be standing waves for E and B like waves on a rope.  E and B are represented in the Hertz format as perpendicular, and this light is a transverse wave.  However, Nicola Tesla claimed that it could be represented as a longitudinal wave, and this is also true mathematically (though almost never considered because light has no medium like sound—unless somehow the dark energy in space enters in). </vt:lpstr>
      <vt:lpstr> Transparent materials allow light to be passed on by vibrating electrons. A chain of absorptions and re-emissions occurs. This slows the passage of light and the speed of light is thus smaller in a dense medium.   Opaque materials absorb all the light, turning it into random kinetic energy. Metals are opaque because their free electrons dissipate order by colliding.  The eye involves an adjustable lens which focuses an inverted image on the retina. The brain makes the image erect. Rods record black and white, and cones color. </vt:lpstr>
      <vt:lpstr>The color of an object results from selective reflection.   The sky is blue because of preferential scattering of blue light.   c = f λ  --The light (and wave) velocity formula. </vt:lpstr>
      <vt:lpstr>Chapter 33</vt:lpstr>
      <vt:lpstr>Wave fronts and rays</vt:lpstr>
      <vt:lpstr>     Optics    Reflection and Refraction  Geometric optics assumes light can be represented by rays, ignoring interference. This is for wavelength λ &lt;&lt; size of optical components. Reflection occurs from surfaces whose electrons are free to oscillate along the surface and re-emit the light. That’s why metals are shiny and mirrors are silvered. The law of Reflection: the angle of incidence = the angle of reflection. (diagram on next page) These angles are measured for the incident and reflected ray of light relative to a line perpendicular to the surface called the normal. </vt:lpstr>
      <vt:lpstr>Reflection and refraction  </vt:lpstr>
      <vt:lpstr> Flat mirrors create virtual images.  These images are not formed by light, but appear to be extensions of reflected rays.  Real images are formed by actual light rays. They are formed by concave mirrors as in a Newtonian telescope.  Refraction is the bending of light as it enters a new material at an angle to the normal. The change in speed of light is causing the effect. The index of refraction is n = c/v, where v is the speed of light in the medium. Snell’s Law gives the relation between the incident and refracted angles between two media:                                          n1sinθ1 = n2sinθ2. However, the wavelength of light in a material is λ = λ0/n. </vt:lpstr>
      <vt:lpstr>Laws of reflection and refraction</vt:lpstr>
      <vt:lpstr>We will consider specular reflections</vt:lpstr>
      <vt:lpstr>Why should the ruler appear to be bent?</vt:lpstr>
      <vt:lpstr>Total Internal reflection: the critical angle is for          sinΘcrit = n2/ n1 (see next slide).  There is a critical angle for refraction beyond which no light goes into the second medium–it is all reflected. This happens in fiber optics.  Dispersion:  n= n(λ) .  For a given medium, n varies slightly with λ.  This is what disperses the light from the sun going through a prism.  </vt:lpstr>
      <vt:lpstr>Total internal reflection I</vt:lpstr>
      <vt:lpstr>Total internal reflection II</vt:lpstr>
      <vt:lpstr>Total internal reflection III</vt:lpstr>
      <vt:lpstr>Dispersion</vt:lpstr>
      <vt:lpstr>  Polarization—the direction of the Electric field of photons.  For going through a linear polarizer, randomly polarized light is diminished in intensity I  I/2, where I is proportional to E2. Linearly polarized light is diminished by I0  I = I0cos2Θ, the Law of Malus. Polarization by reflection:  light reflected at a surface is completely polarized at the polarization (Brewster) angle, Θp = tan-1(n2/ n1).   Critical angle involves sin, polarization involves tan, same formula otherwise. Circular and elliptical polarization involves a rotating E field. </vt:lpstr>
      <vt:lpstr>Selecting one orientation of the EM wave—the Polaroid</vt:lpstr>
      <vt:lpstr>Polarization I </vt:lpstr>
      <vt:lpstr>Polarization II</vt:lpstr>
      <vt:lpstr>Huygens’s Principle</vt:lpstr>
      <vt:lpstr>Huygens’s Principle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Petersen</dc:creator>
  <cp:lastModifiedBy>Philip Petersen</cp:lastModifiedBy>
  <cp:revision>14</cp:revision>
  <dcterms:created xsi:type="dcterms:W3CDTF">2018-03-22T21:26:10Z</dcterms:created>
  <dcterms:modified xsi:type="dcterms:W3CDTF">2018-03-27T16:17:55Z</dcterms:modified>
</cp:coreProperties>
</file>